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Playfair Display"/>
      <p:regular r:id="rId44"/>
      <p:bold r:id="rId45"/>
      <p:italic r:id="rId46"/>
      <p:boldItalic r:id="rId47"/>
    </p:embeddedFont>
    <p:embeddedFont>
      <p:font typeface="Montserrat"/>
      <p:regular r:id="rId48"/>
      <p:bold r:id="rId49"/>
      <p:italic r:id="rId50"/>
      <p:boldItalic r:id="rId51"/>
    </p:embeddedFont>
    <p:embeddedFont>
      <p:font typeface="EB Garamond"/>
      <p:regular r:id="rId52"/>
      <p:bold r:id="rId53"/>
      <p:italic r:id="rId54"/>
      <p:boldItalic r:id="rId55"/>
    </p:embeddedFont>
    <p:embeddedFont>
      <p:font typeface="Oswald SemiBold"/>
      <p:regular r:id="rId56"/>
      <p:bold r:id="rId57"/>
    </p:embeddedFont>
    <p:embeddedFont>
      <p:font typeface="Oswald"/>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2C21FC-18F3-42C4-99DB-6FDF5A4B58DA}">
  <a:tblStyle styleId="{282C21FC-18F3-42C4-99DB-6FDF5A4B58D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4D4F08E-9D5D-45DE-A5E4-540854D9DC9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PlayfairDisplay-regular.fntdata"/><Relationship Id="rId43" Type="http://schemas.openxmlformats.org/officeDocument/2006/relationships/font" Target="fonts/Roboto-boldItalic.fntdata"/><Relationship Id="rId46" Type="http://schemas.openxmlformats.org/officeDocument/2006/relationships/font" Target="fonts/PlayfairDisplay-italic.fntdata"/><Relationship Id="rId45" Type="http://schemas.openxmlformats.org/officeDocument/2006/relationships/font" Target="fonts/PlayfairDispl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regular.fntdata"/><Relationship Id="rId47" Type="http://schemas.openxmlformats.org/officeDocument/2006/relationships/font" Target="fonts/PlayfairDisplay-boldItalic.fntdata"/><Relationship Id="rId49"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EBGaramond-bold.fntdata"/><Relationship Id="rId52" Type="http://schemas.openxmlformats.org/officeDocument/2006/relationships/font" Target="fonts/EBGaramond-regular.fntdata"/><Relationship Id="rId11" Type="http://schemas.openxmlformats.org/officeDocument/2006/relationships/slide" Target="slides/slide5.xml"/><Relationship Id="rId55" Type="http://schemas.openxmlformats.org/officeDocument/2006/relationships/font" Target="fonts/EBGaramond-boldItalic.fntdata"/><Relationship Id="rId10" Type="http://schemas.openxmlformats.org/officeDocument/2006/relationships/slide" Target="slides/slide4.xml"/><Relationship Id="rId54" Type="http://schemas.openxmlformats.org/officeDocument/2006/relationships/font" Target="fonts/EBGaramond-italic.fntdata"/><Relationship Id="rId13" Type="http://schemas.openxmlformats.org/officeDocument/2006/relationships/slide" Target="slides/slide7.xml"/><Relationship Id="rId57" Type="http://schemas.openxmlformats.org/officeDocument/2006/relationships/font" Target="fonts/OswaldSemiBold-bold.fntdata"/><Relationship Id="rId12" Type="http://schemas.openxmlformats.org/officeDocument/2006/relationships/slide" Target="slides/slide6.xml"/><Relationship Id="rId56" Type="http://schemas.openxmlformats.org/officeDocument/2006/relationships/font" Target="fonts/OswaldSemiBold-regular.fntdata"/><Relationship Id="rId15" Type="http://schemas.openxmlformats.org/officeDocument/2006/relationships/slide" Target="slides/slide9.xml"/><Relationship Id="rId59" Type="http://schemas.openxmlformats.org/officeDocument/2006/relationships/font" Target="fonts/Oswald-bold.fntdata"/><Relationship Id="rId14" Type="http://schemas.openxmlformats.org/officeDocument/2006/relationships/slide" Target="slides/slide8.xml"/><Relationship Id="rId58" Type="http://schemas.openxmlformats.org/officeDocument/2006/relationships/font" Target="fonts/Oswa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c17f70fa16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c17f70fa16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17f70fa16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17f70fa16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0584859e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0584859e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14c34a08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14c34a08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14c34a08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14c34a08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12ffe5df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12ffe5df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14c34a08e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14c34a08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14c34a08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14c34a08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17f70fa16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17f70fa16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0584859ef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0584859ef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0584859e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0584859ef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154d654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154d654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154d654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154d654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13686402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13686402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13686402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13686402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17f70fa1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17f70fa1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17f70fa16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17f70fa16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0584859ef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0584859ef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076b799d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076b799d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172b7365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172b7365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076b799d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c076b799d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bff5b43ae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bff5b43ae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b194c85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b194c85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0584859ef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c0584859ef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0584859ef_5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0584859ef_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1eaa8c2e0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1eaa8c2e0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c0584859ef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c0584859ef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c17f70fa16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c17f70fa16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17f70fa16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17f70fa16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17f70fa16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17f70fa16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17f70fa16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17f70fa16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17f70fa16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17f70fa16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34.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3.png"/><Relationship Id="rId7"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8WZLNREmTBdhiEFel625yqmcOwoVx-oF/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38.png"/><Relationship Id="rId5"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2898124" y="1529725"/>
            <a:ext cx="3451326" cy="3451326"/>
          </a:xfrm>
          <a:prstGeom prst="rect">
            <a:avLst/>
          </a:prstGeom>
          <a:noFill/>
          <a:ln>
            <a:noFill/>
          </a:ln>
        </p:spPr>
      </p:pic>
      <p:pic>
        <p:nvPicPr>
          <p:cNvPr id="59" name="Google Shape;59;p13"/>
          <p:cNvPicPr preferRelativeResize="0"/>
          <p:nvPr/>
        </p:nvPicPr>
        <p:blipFill rotWithShape="1">
          <a:blip r:embed="rId4">
            <a:alphaModFix/>
          </a:blip>
          <a:srcRect b="10913" l="0" r="5490" t="0"/>
          <a:stretch/>
        </p:blipFill>
        <p:spPr>
          <a:xfrm>
            <a:off x="2898125" y="-410850"/>
            <a:ext cx="3279175" cy="2092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FEATURES AND FUNCTIONALITIES</a:t>
            </a:r>
            <a:endParaRPr sz="3555">
              <a:latin typeface="Oswald SemiBold"/>
              <a:ea typeface="Oswald SemiBold"/>
              <a:cs typeface="Oswald SemiBold"/>
              <a:sym typeface="Oswald SemiBold"/>
            </a:endParaRPr>
          </a:p>
        </p:txBody>
      </p:sp>
      <p:pic>
        <p:nvPicPr>
          <p:cNvPr id="130" name="Google Shape;130;p22"/>
          <p:cNvPicPr preferRelativeResize="0"/>
          <p:nvPr/>
        </p:nvPicPr>
        <p:blipFill>
          <a:blip r:embed="rId3">
            <a:alphaModFix/>
          </a:blip>
          <a:stretch>
            <a:fillRect/>
          </a:stretch>
        </p:blipFill>
        <p:spPr>
          <a:xfrm>
            <a:off x="4922425" y="1017725"/>
            <a:ext cx="3909875" cy="3909875"/>
          </a:xfrm>
          <a:prstGeom prst="rect">
            <a:avLst/>
          </a:prstGeom>
          <a:noFill/>
          <a:ln>
            <a:noFill/>
          </a:ln>
        </p:spPr>
      </p:pic>
      <p:sp>
        <p:nvSpPr>
          <p:cNvPr id="131" name="Google Shape;131;p22"/>
          <p:cNvSpPr txBox="1"/>
          <p:nvPr/>
        </p:nvSpPr>
        <p:spPr>
          <a:xfrm>
            <a:off x="304800" y="1017725"/>
            <a:ext cx="4343400" cy="41259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Char char="➔"/>
            </a:pPr>
            <a:r>
              <a:rPr b="1" lang="en">
                <a:highlight>
                  <a:srgbClr val="00FFFF"/>
                </a:highlight>
              </a:rPr>
              <a:t>Hydration Reminder:</a:t>
            </a:r>
            <a:r>
              <a:rPr lang="en"/>
              <a:t> Uses a glowing LED to prompt users to drink water periodically, turns off only when at least 50 ml is consumed.</a:t>
            </a:r>
            <a:endParaRPr/>
          </a:p>
          <a:p>
            <a:pPr indent="-317500" lvl="0" marL="457200" rtl="0" algn="just">
              <a:lnSpc>
                <a:spcPct val="115000"/>
              </a:lnSpc>
              <a:spcBef>
                <a:spcPts val="0"/>
              </a:spcBef>
              <a:spcAft>
                <a:spcPts val="0"/>
              </a:spcAft>
              <a:buSzPts val="1400"/>
              <a:buChar char="➔"/>
            </a:pPr>
            <a:r>
              <a:rPr b="1" lang="en">
                <a:highlight>
                  <a:srgbClr val="00FFFF"/>
                </a:highlight>
              </a:rPr>
              <a:t>Real-time Tracking</a:t>
            </a:r>
            <a:r>
              <a:rPr lang="en">
                <a:highlight>
                  <a:srgbClr val="00FFFF"/>
                </a:highlight>
              </a:rPr>
              <a:t>:</a:t>
            </a:r>
            <a:r>
              <a:rPr lang="en"/>
              <a:t> Provides instant data on water intake, helping users monitor and track hydration levels.</a:t>
            </a:r>
            <a:endParaRPr/>
          </a:p>
          <a:p>
            <a:pPr indent="-317500" lvl="0" marL="457200" rtl="0" algn="just">
              <a:lnSpc>
                <a:spcPct val="115000"/>
              </a:lnSpc>
              <a:spcBef>
                <a:spcPts val="0"/>
              </a:spcBef>
              <a:spcAft>
                <a:spcPts val="0"/>
              </a:spcAft>
              <a:buSzPts val="1400"/>
              <a:buChar char="➔"/>
            </a:pPr>
            <a:r>
              <a:rPr b="1" lang="en">
                <a:highlight>
                  <a:srgbClr val="00FFFF"/>
                </a:highlight>
              </a:rPr>
              <a:t>User-Friendly:</a:t>
            </a:r>
            <a:r>
              <a:rPr lang="en"/>
              <a:t> Designed for ease of use and customization to fit individual preferences.</a:t>
            </a:r>
            <a:endParaRPr/>
          </a:p>
          <a:p>
            <a:pPr indent="-317500" lvl="0" marL="457200" rtl="0" algn="just">
              <a:lnSpc>
                <a:spcPct val="115000"/>
              </a:lnSpc>
              <a:spcBef>
                <a:spcPts val="0"/>
              </a:spcBef>
              <a:spcAft>
                <a:spcPts val="0"/>
              </a:spcAft>
              <a:buSzPts val="1400"/>
              <a:buChar char="➔"/>
            </a:pPr>
            <a:r>
              <a:rPr b="1" lang="en">
                <a:highlight>
                  <a:srgbClr val="00FFFF"/>
                </a:highlight>
              </a:rPr>
              <a:t>Technical Components:</a:t>
            </a:r>
            <a:r>
              <a:rPr lang="en"/>
              <a:t> PCB with bluetooth module, 3kg load cell and LED notifier, rechargeable battery.</a:t>
            </a:r>
            <a:endParaRPr/>
          </a:p>
          <a:p>
            <a:pPr indent="-317500" lvl="0" marL="457200" rtl="0" algn="just">
              <a:lnSpc>
                <a:spcPct val="115000"/>
              </a:lnSpc>
              <a:spcBef>
                <a:spcPts val="0"/>
              </a:spcBef>
              <a:spcAft>
                <a:spcPts val="0"/>
              </a:spcAft>
              <a:buSzPts val="1400"/>
              <a:buChar char="➔"/>
            </a:pPr>
            <a:r>
              <a:rPr b="1" lang="en">
                <a:highlight>
                  <a:srgbClr val="00FFFF"/>
                </a:highlight>
              </a:rPr>
              <a:t>Web Integration:</a:t>
            </a:r>
            <a:r>
              <a:rPr lang="en"/>
              <a:t> Database, Web Server, Mobile application</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BUSINESS CASE</a:t>
            </a:r>
            <a:endParaRPr sz="3555">
              <a:latin typeface="Oswald SemiBold"/>
              <a:ea typeface="Oswald SemiBold"/>
              <a:cs typeface="Oswald SemiBold"/>
              <a:sym typeface="Oswald SemiBold"/>
            </a:endParaRPr>
          </a:p>
        </p:txBody>
      </p:sp>
      <p:sp>
        <p:nvSpPr>
          <p:cNvPr id="137" name="Google Shape;137;p23"/>
          <p:cNvSpPr txBox="1"/>
          <p:nvPr/>
        </p:nvSpPr>
        <p:spPr>
          <a:xfrm>
            <a:off x="456025" y="1076550"/>
            <a:ext cx="8074200" cy="3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Executive Summary and Project Definition</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We propose a healthcare project i.e. a smart water bottle with a weight </a:t>
            </a:r>
            <a:r>
              <a:rPr lang="en">
                <a:solidFill>
                  <a:schemeClr val="dk2"/>
                </a:solidFill>
                <a:latin typeface="Playfair Display"/>
                <a:ea typeface="Playfair Display"/>
                <a:cs typeface="Playfair Display"/>
                <a:sym typeface="Playfair Display"/>
              </a:rPr>
              <a:t>detection</a:t>
            </a:r>
            <a:r>
              <a:rPr lang="en">
                <a:solidFill>
                  <a:schemeClr val="dk2"/>
                </a:solidFill>
                <a:latin typeface="Playfair Display"/>
                <a:ea typeface="Playfair Display"/>
                <a:cs typeface="Playfair Display"/>
                <a:sym typeface="Playfair Display"/>
              </a:rPr>
              <a:t> tool that helps us identify the consumption of water  through weight deficit. This bottle in </a:t>
            </a:r>
            <a:r>
              <a:rPr lang="en">
                <a:solidFill>
                  <a:schemeClr val="dk2"/>
                </a:solidFill>
                <a:latin typeface="Playfair Display"/>
                <a:ea typeface="Playfair Display"/>
                <a:cs typeface="Playfair Display"/>
                <a:sym typeface="Playfair Display"/>
              </a:rPr>
              <a:t>collaboration with a web application tracks the consumption of water for a person and sets reminders to consume water whenever the consumer is deficient.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Origin:</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We recognise the pivotal role that hydration plays in a consumer’s wellbeing and the dissatisfaction of existing manual tracking systems. To address this gap our team has developed a Smart hydration system around a technologically advanced water bottle and a seamlessly integration web application</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Motivation:</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The motivation behind this project lies in our commitment to preventive healthcare and foster a culture of well being, envisioning a positive societal impact which drove us not only to create a solution to measure water consumption but also actively encourages users to consume water.</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41" name="Shape 141"/>
        <p:cNvGrpSpPr/>
        <p:nvPr/>
      </p:nvGrpSpPr>
      <p:grpSpPr>
        <a:xfrm>
          <a:off x="0" y="0"/>
          <a:ext cx="0" cy="0"/>
          <a:chOff x="0" y="0"/>
          <a:chExt cx="0" cy="0"/>
        </a:xfrm>
      </p:grpSpPr>
      <p:sp>
        <p:nvSpPr>
          <p:cNvPr id="142" name="Google Shape;142;p24"/>
          <p:cNvSpPr txBox="1"/>
          <p:nvPr>
            <p:ph type="title"/>
          </p:nvPr>
        </p:nvSpPr>
        <p:spPr>
          <a:xfrm>
            <a:off x="177150" y="160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05">
                <a:latin typeface="Oswald SemiBold"/>
                <a:ea typeface="Oswald SemiBold"/>
                <a:cs typeface="Oswald SemiBold"/>
                <a:sym typeface="Oswald SemiBold"/>
              </a:rPr>
              <a:t>Market Research </a:t>
            </a:r>
            <a:endParaRPr sz="3555">
              <a:latin typeface="Oswald SemiBold"/>
              <a:ea typeface="Oswald SemiBold"/>
              <a:cs typeface="Oswald SemiBold"/>
              <a:sym typeface="Oswald SemiBold"/>
            </a:endParaRPr>
          </a:p>
        </p:txBody>
      </p:sp>
      <p:sp>
        <p:nvSpPr>
          <p:cNvPr id="143" name="Google Shape;143;p24"/>
          <p:cNvSpPr txBox="1"/>
          <p:nvPr/>
        </p:nvSpPr>
        <p:spPr>
          <a:xfrm>
            <a:off x="260550" y="650425"/>
            <a:ext cx="8353800" cy="41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The global reusable water bottle market was valued at USD 9.28 billion in 2023 and is expected to grow at a compound annual growth rate (CAGR) of 4.4% from 2024 to 2030.</a:t>
            </a:r>
            <a:endParaRPr sz="1800">
              <a:solidFill>
                <a:schemeClr val="dk2"/>
              </a:solidFill>
              <a:latin typeface="Playfair Display"/>
              <a:ea typeface="Playfair Display"/>
              <a:cs typeface="Playfair Display"/>
              <a:sym typeface="Playfair Display"/>
            </a:endParaRPr>
          </a:p>
        </p:txBody>
      </p:sp>
      <p:pic>
        <p:nvPicPr>
          <p:cNvPr id="144" name="Google Shape;144;p24"/>
          <p:cNvPicPr preferRelativeResize="0"/>
          <p:nvPr/>
        </p:nvPicPr>
        <p:blipFill>
          <a:blip r:embed="rId3">
            <a:alphaModFix/>
          </a:blip>
          <a:stretch>
            <a:fillRect/>
          </a:stretch>
        </p:blipFill>
        <p:spPr>
          <a:xfrm>
            <a:off x="1329925" y="1674900"/>
            <a:ext cx="6381750" cy="3333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48" name="Shape 148"/>
        <p:cNvGrpSpPr/>
        <p:nvPr/>
      </p:nvGrpSpPr>
      <p:grpSpPr>
        <a:xfrm>
          <a:off x="0" y="0"/>
          <a:ext cx="0" cy="0"/>
          <a:chOff x="0" y="0"/>
          <a:chExt cx="0" cy="0"/>
        </a:xfrm>
      </p:grpSpPr>
      <p:sp>
        <p:nvSpPr>
          <p:cNvPr id="149" name="Google Shape;149;p25"/>
          <p:cNvSpPr txBox="1"/>
          <p:nvPr>
            <p:ph type="title"/>
          </p:nvPr>
        </p:nvSpPr>
        <p:spPr>
          <a:xfrm>
            <a:off x="112500" y="338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Why is this happening?</a:t>
            </a:r>
            <a:endParaRPr sz="3555">
              <a:latin typeface="Oswald SemiBold"/>
              <a:ea typeface="Oswald SemiBold"/>
              <a:cs typeface="Oswald SemiBold"/>
              <a:sym typeface="Oswald SemiBold"/>
            </a:endParaRPr>
          </a:p>
        </p:txBody>
      </p:sp>
      <p:pic>
        <p:nvPicPr>
          <p:cNvPr id="150" name="Google Shape;150;p25"/>
          <p:cNvPicPr preferRelativeResize="0"/>
          <p:nvPr/>
        </p:nvPicPr>
        <p:blipFill>
          <a:blip r:embed="rId3">
            <a:alphaModFix/>
          </a:blip>
          <a:stretch>
            <a:fillRect/>
          </a:stretch>
        </p:blipFill>
        <p:spPr>
          <a:xfrm>
            <a:off x="1741899" y="1712700"/>
            <a:ext cx="5451524" cy="2843550"/>
          </a:xfrm>
          <a:prstGeom prst="rect">
            <a:avLst/>
          </a:prstGeom>
          <a:noFill/>
          <a:ln>
            <a:noFill/>
          </a:ln>
        </p:spPr>
      </p:pic>
      <p:sp>
        <p:nvSpPr>
          <p:cNvPr id="151" name="Google Shape;151;p25"/>
          <p:cNvSpPr txBox="1"/>
          <p:nvPr/>
        </p:nvSpPr>
        <p:spPr>
          <a:xfrm>
            <a:off x="52700" y="493425"/>
            <a:ext cx="8970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 plastic material type segment dominated the market with a revenue share of over 36% in 2023. This is attributed to the low cost of manufacturing by producers. The greater life expectancy of plastic reusable water bottles has increased consumers’ interest in the consumption of reusable water bottles.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 majority of the new companies in the market are focusing on establishing a portfolio of stainless-steel bottles as they are naturally BPA-free and an excellent alternative to single-use plastics</a:t>
            </a:r>
            <a:endParaRPr sz="1200"/>
          </a:p>
        </p:txBody>
      </p:sp>
      <p:sp>
        <p:nvSpPr>
          <p:cNvPr id="152" name="Google Shape;152;p25"/>
          <p:cNvSpPr txBox="1"/>
          <p:nvPr/>
        </p:nvSpPr>
        <p:spPr>
          <a:xfrm>
            <a:off x="362725" y="4493100"/>
            <a:ext cx="8606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a:t>
            </a:r>
            <a:r>
              <a:rPr lang="en" sz="1200"/>
              <a:t>he global Smart Water Bottle Market size was worth around USD 36.94 million in 2022 and is predicted to grow around USD 145.20 million by 2030 with a compound annual growth rate (CAGR) of roughly 18.71% between 2023 and 2030.</a:t>
            </a:r>
            <a:endParaRPr sz="1200"/>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56" name="Shape 156"/>
        <p:cNvGrpSpPr/>
        <p:nvPr/>
      </p:nvGrpSpPr>
      <p:grpSpPr>
        <a:xfrm>
          <a:off x="0" y="0"/>
          <a:ext cx="0" cy="0"/>
          <a:chOff x="0" y="0"/>
          <a:chExt cx="0" cy="0"/>
        </a:xfrm>
      </p:grpSpPr>
      <p:sp>
        <p:nvSpPr>
          <p:cNvPr id="157" name="Google Shape;157;p26"/>
          <p:cNvSpPr txBox="1"/>
          <p:nvPr>
            <p:ph type="title"/>
          </p:nvPr>
        </p:nvSpPr>
        <p:spPr>
          <a:xfrm>
            <a:off x="188950" y="116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Strong </a:t>
            </a:r>
            <a:r>
              <a:rPr lang="en" sz="2205">
                <a:latin typeface="Oswald SemiBold"/>
                <a:ea typeface="Oswald SemiBold"/>
                <a:cs typeface="Oswald SemiBold"/>
                <a:sym typeface="Oswald SemiBold"/>
              </a:rPr>
              <a:t>relationships</a:t>
            </a:r>
            <a:r>
              <a:rPr lang="en" sz="2205">
                <a:latin typeface="Oswald SemiBold"/>
                <a:ea typeface="Oswald SemiBold"/>
                <a:cs typeface="Oswald SemiBold"/>
                <a:sym typeface="Oswald SemiBold"/>
              </a:rPr>
              <a:t> with 3rd parties </a:t>
            </a:r>
            <a:endParaRPr sz="3555">
              <a:latin typeface="Oswald SemiBold"/>
              <a:ea typeface="Oswald SemiBold"/>
              <a:cs typeface="Oswald SemiBold"/>
              <a:sym typeface="Oswald SemiBold"/>
            </a:endParaRPr>
          </a:p>
        </p:txBody>
      </p:sp>
      <p:sp>
        <p:nvSpPr>
          <p:cNvPr id="158" name="Google Shape;158;p26"/>
          <p:cNvSpPr txBox="1"/>
          <p:nvPr/>
        </p:nvSpPr>
        <p:spPr>
          <a:xfrm>
            <a:off x="231750" y="628050"/>
            <a:ext cx="8223600" cy="38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Collaborating with schools, colleges, or universities </a:t>
            </a:r>
            <a:r>
              <a:rPr lang="en">
                <a:solidFill>
                  <a:schemeClr val="dk2"/>
                </a:solidFill>
                <a:latin typeface="Playfair Display"/>
                <a:ea typeface="Playfair Display"/>
                <a:cs typeface="Playfair Display"/>
                <a:sym typeface="Playfair Display"/>
              </a:rPr>
              <a:t>especially</a:t>
            </a:r>
            <a:r>
              <a:rPr lang="en">
                <a:solidFill>
                  <a:schemeClr val="dk2"/>
                </a:solidFill>
                <a:latin typeface="Playfair Display"/>
                <a:ea typeface="Playfair Display"/>
                <a:cs typeface="Playfair Display"/>
                <a:sym typeface="Playfair Display"/>
              </a:rPr>
              <a:t> Santa Clara University to promote the WaterWise system among students and faculty as part of a holistic health and well-being initiative.</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p:txBody>
      </p:sp>
      <p:pic>
        <p:nvPicPr>
          <p:cNvPr id="159" name="Google Shape;159;p26"/>
          <p:cNvPicPr preferRelativeResize="0"/>
          <p:nvPr/>
        </p:nvPicPr>
        <p:blipFill>
          <a:blip r:embed="rId3">
            <a:alphaModFix/>
          </a:blip>
          <a:stretch>
            <a:fillRect/>
          </a:stretch>
        </p:blipFill>
        <p:spPr>
          <a:xfrm>
            <a:off x="1816673" y="1338425"/>
            <a:ext cx="5328074" cy="3553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63" name="Shape 163"/>
        <p:cNvGrpSpPr/>
        <p:nvPr/>
      </p:nvGrpSpPr>
      <p:grpSpPr>
        <a:xfrm>
          <a:off x="0" y="0"/>
          <a:ext cx="0" cy="0"/>
          <a:chOff x="0" y="0"/>
          <a:chExt cx="0" cy="0"/>
        </a:xfrm>
      </p:grpSpPr>
      <p:sp>
        <p:nvSpPr>
          <p:cNvPr id="164" name="Google Shape;164;p27"/>
          <p:cNvSpPr txBox="1"/>
          <p:nvPr/>
        </p:nvSpPr>
        <p:spPr>
          <a:xfrm>
            <a:off x="93425" y="74775"/>
            <a:ext cx="86199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Alliance with Stanley cups</a:t>
            </a:r>
            <a:endParaRPr sz="1800">
              <a:solidFill>
                <a:schemeClr val="dk2"/>
              </a:solidFill>
              <a:latin typeface="Playfair Display"/>
              <a:ea typeface="Playfair Display"/>
              <a:cs typeface="Playfair Display"/>
              <a:sym typeface="Playfair Display"/>
            </a:endParaRPr>
          </a:p>
        </p:txBody>
      </p:sp>
      <p:sp>
        <p:nvSpPr>
          <p:cNvPr id="165" name="Google Shape;165;p27"/>
          <p:cNvSpPr txBox="1"/>
          <p:nvPr/>
        </p:nvSpPr>
        <p:spPr>
          <a:xfrm>
            <a:off x="93425" y="500900"/>
            <a:ext cx="91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survey found that residents of 19 states (38%) searched for Stanley Tumblers more than other brands, followed by Brita and Yeti closing in on third.</a:t>
            </a:r>
            <a:endParaRPr/>
          </a:p>
        </p:txBody>
      </p:sp>
      <p:sp>
        <p:nvSpPr>
          <p:cNvPr id="166" name="Google Shape;166;p27"/>
          <p:cNvSpPr txBox="1"/>
          <p:nvPr/>
        </p:nvSpPr>
        <p:spPr>
          <a:xfrm>
            <a:off x="145750" y="1064175"/>
            <a:ext cx="91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Stanley has benefited from garnering the attention of influencers on Instagram and TikTok, many of whom are Gen Z and Millennial moms, who praise the tumblers for their durability and many color options.</a:t>
            </a:r>
            <a:endParaRPr/>
          </a:p>
        </p:txBody>
      </p:sp>
      <p:pic>
        <p:nvPicPr>
          <p:cNvPr id="167" name="Google Shape;167;p27"/>
          <p:cNvPicPr preferRelativeResize="0"/>
          <p:nvPr/>
        </p:nvPicPr>
        <p:blipFill>
          <a:blip r:embed="rId3">
            <a:alphaModFix/>
          </a:blip>
          <a:stretch>
            <a:fillRect/>
          </a:stretch>
        </p:blipFill>
        <p:spPr>
          <a:xfrm>
            <a:off x="2058800" y="2280175"/>
            <a:ext cx="4498063" cy="2528950"/>
          </a:xfrm>
          <a:prstGeom prst="rect">
            <a:avLst/>
          </a:prstGeom>
          <a:noFill/>
          <a:ln>
            <a:noFill/>
          </a:ln>
        </p:spPr>
      </p:pic>
      <p:sp>
        <p:nvSpPr>
          <p:cNvPr id="168" name="Google Shape;168;p27"/>
          <p:cNvSpPr txBox="1"/>
          <p:nvPr/>
        </p:nvSpPr>
        <p:spPr>
          <a:xfrm>
            <a:off x="126700" y="1627200"/>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According to Stackline, its mugs and tumblers category saw a 926% increase in sales in 2022 and 2023 alone with currently at 275 % </a:t>
            </a:r>
            <a:r>
              <a:rPr lang="en"/>
              <a:t>increase</a:t>
            </a:r>
            <a:r>
              <a:rPr lang="en"/>
              <a:t> in sales because of the car accident incident.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72" name="Shape 172"/>
        <p:cNvGrpSpPr/>
        <p:nvPr/>
      </p:nvGrpSpPr>
      <p:grpSpPr>
        <a:xfrm>
          <a:off x="0" y="0"/>
          <a:ext cx="0" cy="0"/>
          <a:chOff x="0" y="0"/>
          <a:chExt cx="0" cy="0"/>
        </a:xfrm>
      </p:grpSpPr>
      <p:sp>
        <p:nvSpPr>
          <p:cNvPr id="173" name="Google Shape;173;p28"/>
          <p:cNvSpPr txBox="1"/>
          <p:nvPr/>
        </p:nvSpPr>
        <p:spPr>
          <a:xfrm>
            <a:off x="127800" y="246700"/>
            <a:ext cx="909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Partnering with online retailers, such as Amazon or Walmart, to expand the distribution channels for the WaterWise smart water bottle.</a:t>
            </a:r>
            <a:endParaRPr>
              <a:solidFill>
                <a:schemeClr val="dk2"/>
              </a:solidFill>
              <a:latin typeface="Playfair Display"/>
              <a:ea typeface="Playfair Display"/>
              <a:cs typeface="Playfair Display"/>
              <a:sym typeface="Playfair Display"/>
            </a:endParaRPr>
          </a:p>
        </p:txBody>
      </p:sp>
      <p:pic>
        <p:nvPicPr>
          <p:cNvPr id="174" name="Google Shape;174;p28"/>
          <p:cNvPicPr preferRelativeResize="0"/>
          <p:nvPr/>
        </p:nvPicPr>
        <p:blipFill>
          <a:blip r:embed="rId3">
            <a:alphaModFix/>
          </a:blip>
          <a:stretch>
            <a:fillRect/>
          </a:stretch>
        </p:blipFill>
        <p:spPr>
          <a:xfrm>
            <a:off x="1199050" y="939950"/>
            <a:ext cx="6381750" cy="3333750"/>
          </a:xfrm>
          <a:prstGeom prst="rect">
            <a:avLst/>
          </a:prstGeom>
          <a:noFill/>
          <a:ln>
            <a:noFill/>
          </a:ln>
        </p:spPr>
      </p:pic>
      <p:sp>
        <p:nvSpPr>
          <p:cNvPr id="175" name="Google Shape;175;p28"/>
          <p:cNvSpPr txBox="1"/>
          <p:nvPr/>
        </p:nvSpPr>
        <p:spPr>
          <a:xfrm>
            <a:off x="127800" y="4321175"/>
            <a:ext cx="901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online distribution channel of the reusable water bottle market is estimated to expand with a CAGR of 5.1% over the forecast period of 2023 - 2030.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79" name="Shape 179"/>
        <p:cNvGrpSpPr/>
        <p:nvPr/>
      </p:nvGrpSpPr>
      <p:grpSpPr>
        <a:xfrm>
          <a:off x="0" y="0"/>
          <a:ext cx="0" cy="0"/>
          <a:chOff x="0" y="0"/>
          <a:chExt cx="0" cy="0"/>
        </a:xfrm>
      </p:grpSpPr>
      <p:sp>
        <p:nvSpPr>
          <p:cNvPr id="180" name="Google Shape;180;p29"/>
          <p:cNvSpPr txBox="1"/>
          <p:nvPr/>
        </p:nvSpPr>
        <p:spPr>
          <a:xfrm>
            <a:off x="0" y="201850"/>
            <a:ext cx="9023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Companies like Fitbit or Strava can integrate the WaterWise data into their platforms, offering users a comprehensive health and wellness tracking experience.</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Partnering with smartwatch or fitness tracker manufacturers, such as Apple, Garmin, or Samsung, to synchronize hydration data with their devices.</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Partnering with water or beverage companies to cross-promote products and offer bundled deals to consumers interested in both hydration and nutrition.</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
                <a:solidFill>
                  <a:schemeClr val="dk2"/>
                </a:solidFill>
                <a:latin typeface="Playfair Display"/>
                <a:ea typeface="Playfair Display"/>
                <a:cs typeface="Playfair Display"/>
                <a:sym typeface="Playfair Display"/>
              </a:rPr>
              <a:t>Forming partnerships with fitness chains like Planet Fitness or Anytime Fitness to integrate the HydrateWell app into their member wellness programs.</a:t>
            </a:r>
            <a:endParaRPr>
              <a:solidFill>
                <a:schemeClr val="dk2"/>
              </a:solidFill>
              <a:latin typeface="Playfair Display"/>
              <a:ea typeface="Playfair Display"/>
              <a:cs typeface="Playfair Display"/>
              <a:sym typeface="Playfair Display"/>
            </a:endParaRPr>
          </a:p>
        </p:txBody>
      </p:sp>
      <p:pic>
        <p:nvPicPr>
          <p:cNvPr id="181" name="Google Shape;181;p29"/>
          <p:cNvPicPr preferRelativeResize="0"/>
          <p:nvPr/>
        </p:nvPicPr>
        <p:blipFill>
          <a:blip r:embed="rId3">
            <a:alphaModFix/>
          </a:blip>
          <a:stretch>
            <a:fillRect/>
          </a:stretch>
        </p:blipFill>
        <p:spPr>
          <a:xfrm>
            <a:off x="4018550" y="2893775"/>
            <a:ext cx="1935564" cy="2123949"/>
          </a:xfrm>
          <a:prstGeom prst="rect">
            <a:avLst/>
          </a:prstGeom>
          <a:noFill/>
          <a:ln>
            <a:noFill/>
          </a:ln>
        </p:spPr>
      </p:pic>
      <p:pic>
        <p:nvPicPr>
          <p:cNvPr id="182" name="Google Shape;182;p29"/>
          <p:cNvPicPr preferRelativeResize="0"/>
          <p:nvPr/>
        </p:nvPicPr>
        <p:blipFill>
          <a:blip r:embed="rId4">
            <a:alphaModFix/>
          </a:blip>
          <a:stretch>
            <a:fillRect/>
          </a:stretch>
        </p:blipFill>
        <p:spPr>
          <a:xfrm>
            <a:off x="6191775" y="2914875"/>
            <a:ext cx="2726660" cy="2044999"/>
          </a:xfrm>
          <a:prstGeom prst="rect">
            <a:avLst/>
          </a:prstGeom>
          <a:noFill/>
          <a:ln>
            <a:noFill/>
          </a:ln>
        </p:spPr>
      </p:pic>
      <p:pic>
        <p:nvPicPr>
          <p:cNvPr id="183" name="Google Shape;183;p29"/>
          <p:cNvPicPr preferRelativeResize="0"/>
          <p:nvPr/>
        </p:nvPicPr>
        <p:blipFill>
          <a:blip r:embed="rId5">
            <a:alphaModFix/>
          </a:blip>
          <a:stretch>
            <a:fillRect/>
          </a:stretch>
        </p:blipFill>
        <p:spPr>
          <a:xfrm>
            <a:off x="137450" y="2914875"/>
            <a:ext cx="3700890" cy="2081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22854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5">
                <a:latin typeface="Oswald SemiBold"/>
                <a:ea typeface="Oswald SemiBold"/>
                <a:cs typeface="Oswald SemiBold"/>
                <a:sym typeface="Oswald SemiBold"/>
              </a:rPr>
              <a:t>RESOURCE </a:t>
            </a:r>
            <a:r>
              <a:rPr lang="en" sz="2205">
                <a:latin typeface="Oswald SemiBold"/>
                <a:ea typeface="Oswald SemiBold"/>
                <a:cs typeface="Oswald SemiBold"/>
                <a:sym typeface="Oswald SemiBold"/>
              </a:rPr>
              <a:t>REQUIREMENTS</a:t>
            </a:r>
            <a:endParaRPr sz="3555">
              <a:latin typeface="Oswald SemiBold"/>
              <a:ea typeface="Oswald SemiBold"/>
              <a:cs typeface="Oswald SemiBold"/>
              <a:sym typeface="Oswal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Human Resources &amp; Roles</a:t>
            </a:r>
            <a:endParaRPr sz="3555">
              <a:latin typeface="Oswald SemiBold"/>
              <a:ea typeface="Oswald SemiBold"/>
              <a:cs typeface="Oswald SemiBold"/>
              <a:sym typeface="Oswald SemiBold"/>
            </a:endParaRPr>
          </a:p>
        </p:txBody>
      </p:sp>
      <p:pic>
        <p:nvPicPr>
          <p:cNvPr id="194" name="Google Shape;194;p31"/>
          <p:cNvPicPr preferRelativeResize="0"/>
          <p:nvPr/>
        </p:nvPicPr>
        <p:blipFill>
          <a:blip r:embed="rId3">
            <a:alphaModFix/>
          </a:blip>
          <a:stretch>
            <a:fillRect/>
          </a:stretch>
        </p:blipFill>
        <p:spPr>
          <a:xfrm>
            <a:off x="0" y="1138550"/>
            <a:ext cx="9144000" cy="2866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 name="Shape 63"/>
        <p:cNvGrpSpPr/>
        <p:nvPr/>
      </p:nvGrpSpPr>
      <p:grpSpPr>
        <a:xfrm>
          <a:off x="0" y="0"/>
          <a:ext cx="0" cy="0"/>
          <a:chOff x="0" y="0"/>
          <a:chExt cx="0" cy="0"/>
        </a:xfrm>
      </p:grpSpPr>
      <p:sp>
        <p:nvSpPr>
          <p:cNvPr id="64" name="Google Shape;64;p14"/>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WATERWISE</a:t>
            </a:r>
            <a:endParaRPr/>
          </a:p>
        </p:txBody>
      </p:sp>
      <p:sp>
        <p:nvSpPr>
          <p:cNvPr id="65" name="Google Shape;65;p14"/>
          <p:cNvSpPr txBox="1"/>
          <p:nvPr>
            <p:ph idx="1" type="subTitle"/>
          </p:nvPr>
        </p:nvSpPr>
        <p:spPr>
          <a:xfrm>
            <a:off x="311700" y="2834125"/>
            <a:ext cx="8520600" cy="19092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
              <a:t>Group A</a:t>
            </a:r>
            <a:endParaRPr/>
          </a:p>
          <a:p>
            <a:pPr indent="0" lvl="0" marL="0" rtl="0" algn="r">
              <a:spcBef>
                <a:spcPts val="0"/>
              </a:spcBef>
              <a:spcAft>
                <a:spcPts val="0"/>
              </a:spcAft>
              <a:buNone/>
            </a:pPr>
            <a:r>
              <a:rPr lang="en"/>
              <a:t>												Joshua Godinho</a:t>
            </a:r>
            <a:endParaRPr/>
          </a:p>
          <a:p>
            <a:pPr indent="457200" lvl="0" marL="5029200" rtl="0" algn="r">
              <a:spcBef>
                <a:spcPts val="0"/>
              </a:spcBef>
              <a:spcAft>
                <a:spcPts val="0"/>
              </a:spcAft>
              <a:buNone/>
            </a:pPr>
            <a:r>
              <a:rPr lang="en"/>
              <a:t>Mithali Jagadeesh</a:t>
            </a:r>
            <a:endParaRPr/>
          </a:p>
          <a:p>
            <a:pPr indent="457200" lvl="0" marL="5486400" rtl="0" algn="r">
              <a:spcBef>
                <a:spcPts val="0"/>
              </a:spcBef>
              <a:spcAft>
                <a:spcPts val="0"/>
              </a:spcAft>
              <a:buNone/>
            </a:pPr>
            <a:r>
              <a:rPr lang="en"/>
              <a:t>         Muskan </a:t>
            </a:r>
            <a:endParaRPr/>
          </a:p>
          <a:p>
            <a:pPr indent="457200" lvl="0" marL="5029200" rtl="0" algn="r">
              <a:spcBef>
                <a:spcPts val="0"/>
              </a:spcBef>
              <a:spcAft>
                <a:spcPts val="0"/>
              </a:spcAft>
              <a:buNone/>
            </a:pPr>
            <a:r>
              <a:rPr lang="en"/>
              <a:t>Phaneendra</a:t>
            </a:r>
            <a:endParaRPr/>
          </a:p>
          <a:p>
            <a:pPr indent="457200" lvl="0" marL="5486400" rtl="0" algn="r">
              <a:spcBef>
                <a:spcPts val="0"/>
              </a:spcBef>
              <a:spcAft>
                <a:spcPts val="0"/>
              </a:spcAft>
              <a:buNone/>
            </a:pPr>
            <a:r>
              <a:rPr lang="en"/>
              <a:t>         Rebecca</a:t>
            </a:r>
            <a:endParaRPr/>
          </a:p>
          <a:p>
            <a:pPr indent="457200" lvl="0" marL="5029200" rtl="0" algn="r">
              <a:spcBef>
                <a:spcPts val="0"/>
              </a:spcBef>
              <a:spcAft>
                <a:spcPts val="0"/>
              </a:spcAft>
              <a:buNone/>
            </a:pPr>
            <a:r>
              <a:rPr lang="en"/>
              <a:t>                Rima Modak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88275"/>
            <a:ext cx="8520600" cy="44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05">
                <a:latin typeface="Oswald SemiBold"/>
                <a:ea typeface="Oswald SemiBold"/>
                <a:cs typeface="Oswald SemiBold"/>
                <a:sym typeface="Oswald SemiBold"/>
              </a:rPr>
              <a:t>Team and Management Structure</a:t>
            </a:r>
            <a:endParaRPr sz="3555">
              <a:latin typeface="Oswald SemiBold"/>
              <a:ea typeface="Oswald SemiBold"/>
              <a:cs typeface="Oswald SemiBold"/>
              <a:sym typeface="Oswald SemiBold"/>
            </a:endParaRPr>
          </a:p>
        </p:txBody>
      </p:sp>
      <p:graphicFrame>
        <p:nvGraphicFramePr>
          <p:cNvPr id="200" name="Google Shape;200;p32"/>
          <p:cNvGraphicFramePr/>
          <p:nvPr/>
        </p:nvGraphicFramePr>
        <p:xfrm>
          <a:off x="410850" y="916150"/>
          <a:ext cx="3000000" cy="3000000"/>
        </p:xfrm>
        <a:graphic>
          <a:graphicData uri="http://schemas.openxmlformats.org/drawingml/2006/table">
            <a:tbl>
              <a:tblPr>
                <a:noFill/>
                <a:tableStyleId>{282C21FC-18F3-42C4-99DB-6FDF5A4B58DA}</a:tableStyleId>
              </a:tblPr>
              <a:tblGrid>
                <a:gridCol w="3139900"/>
                <a:gridCol w="4914625"/>
              </a:tblGrid>
              <a:tr h="512000">
                <a:tc>
                  <a:txBody>
                    <a:bodyPr/>
                    <a:lstStyle/>
                    <a:p>
                      <a:pPr indent="0" lvl="0" marL="0" rtl="0" algn="just">
                        <a:lnSpc>
                          <a:spcPct val="115000"/>
                        </a:lnSpc>
                        <a:spcBef>
                          <a:spcPts val="200"/>
                        </a:spcBef>
                        <a:spcAft>
                          <a:spcPts val="0"/>
                        </a:spcAft>
                        <a:buNone/>
                      </a:pPr>
                      <a:r>
                        <a:rPr b="1" lang="en" sz="1200"/>
                        <a:t>Project </a:t>
                      </a:r>
                      <a:r>
                        <a:rPr b="1" lang="en" sz="1200"/>
                        <a:t>Manager</a:t>
                      </a:r>
                      <a:endParaRPr b="1" sz="1200"/>
                    </a:p>
                    <a:p>
                      <a:pPr indent="0" lvl="0" marL="0" rtl="0" algn="just">
                        <a:lnSpc>
                          <a:spcPct val="115000"/>
                        </a:lnSpc>
                        <a:spcBef>
                          <a:spcPts val="200"/>
                        </a:spcBef>
                        <a:spcAft>
                          <a:spcPts val="0"/>
                        </a:spcAft>
                        <a:buNone/>
                      </a:pPr>
                      <a:r>
                        <a:rPr lang="en" sz="1200"/>
                        <a:t>(Rima)</a:t>
                      </a:r>
                      <a:endParaRPr sz="1200"/>
                    </a:p>
                  </a:txBody>
                  <a:tcPr marT="9525" marB="91425" marR="9525" marL="952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just">
                        <a:lnSpc>
                          <a:spcPct val="115000"/>
                        </a:lnSpc>
                        <a:spcBef>
                          <a:spcPts val="200"/>
                        </a:spcBef>
                        <a:spcAft>
                          <a:spcPts val="0"/>
                        </a:spcAft>
                        <a:buNone/>
                      </a:pPr>
                      <a:r>
                        <a:rPr lang="en" sz="1200"/>
                        <a:t>The 1 responsible for managing the project</a:t>
                      </a:r>
                      <a:endParaRPr sz="1200"/>
                    </a:p>
                  </a:txBody>
                  <a:tcPr marT="9525" marB="91425" marR="9525" marL="952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512000">
                <a:tc>
                  <a:txBody>
                    <a:bodyPr/>
                    <a:lstStyle/>
                    <a:p>
                      <a:pPr indent="0" lvl="0" marL="0" rtl="0" algn="just">
                        <a:lnSpc>
                          <a:spcPct val="115000"/>
                        </a:lnSpc>
                        <a:spcBef>
                          <a:spcPts val="200"/>
                        </a:spcBef>
                        <a:spcAft>
                          <a:spcPts val="0"/>
                        </a:spcAft>
                        <a:buNone/>
                      </a:pPr>
                      <a:r>
                        <a:rPr b="1" lang="en" sz="1200"/>
                        <a:t>Project Sponsor</a:t>
                      </a:r>
                      <a:endParaRPr b="1" sz="1200"/>
                    </a:p>
                    <a:p>
                      <a:pPr indent="0" lvl="0" marL="0" rtl="0" algn="just">
                        <a:lnSpc>
                          <a:spcPct val="115000"/>
                        </a:lnSpc>
                        <a:spcBef>
                          <a:spcPts val="200"/>
                        </a:spcBef>
                        <a:spcAft>
                          <a:spcPts val="0"/>
                        </a:spcAft>
                        <a:buNone/>
                      </a:pPr>
                      <a:r>
                        <a:rPr lang="en" sz="1200"/>
                        <a:t>(Classmates)</a:t>
                      </a:r>
                      <a:endParaRPr sz="1200"/>
                    </a:p>
                  </a:txBody>
                  <a:tcPr marT="9525" marB="91425" marR="9525" marL="952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just">
                        <a:lnSpc>
                          <a:spcPct val="115000"/>
                        </a:lnSpc>
                        <a:spcBef>
                          <a:spcPts val="200"/>
                        </a:spcBef>
                        <a:spcAft>
                          <a:spcPts val="0"/>
                        </a:spcAft>
                        <a:buNone/>
                      </a:pPr>
                      <a:r>
                        <a:rPr lang="en" sz="1200"/>
                        <a:t>Provides financial resources for the project (aka Investors)</a:t>
                      </a:r>
                      <a:endParaRPr sz="1200"/>
                    </a:p>
                  </a:txBody>
                  <a:tcPr marT="9525" marB="91425" marR="9525" marL="952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512000">
                <a:tc>
                  <a:txBody>
                    <a:bodyPr/>
                    <a:lstStyle/>
                    <a:p>
                      <a:pPr indent="0" lvl="0" marL="0" rtl="0" algn="just">
                        <a:lnSpc>
                          <a:spcPct val="115000"/>
                        </a:lnSpc>
                        <a:spcBef>
                          <a:spcPts val="200"/>
                        </a:spcBef>
                        <a:spcAft>
                          <a:spcPts val="0"/>
                        </a:spcAft>
                        <a:buNone/>
                      </a:pPr>
                      <a:r>
                        <a:rPr b="1" lang="en" sz="1200"/>
                        <a:t>Senior Management</a:t>
                      </a:r>
                      <a:endParaRPr b="1" sz="1200"/>
                    </a:p>
                    <a:p>
                      <a:pPr indent="0" lvl="0" marL="0" rtl="0" algn="just">
                        <a:lnSpc>
                          <a:spcPct val="115000"/>
                        </a:lnSpc>
                        <a:spcBef>
                          <a:spcPts val="200"/>
                        </a:spcBef>
                        <a:spcAft>
                          <a:spcPts val="0"/>
                        </a:spcAft>
                        <a:buNone/>
                      </a:pPr>
                      <a:r>
                        <a:rPr lang="en" sz="1200"/>
                        <a:t>(Phaneendra)</a:t>
                      </a:r>
                      <a:endParaRPr sz="1200"/>
                    </a:p>
                  </a:txBody>
                  <a:tcPr marT="9525" marB="91425" marR="9525" marL="952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just">
                        <a:lnSpc>
                          <a:spcPct val="115000"/>
                        </a:lnSpc>
                        <a:spcBef>
                          <a:spcPts val="200"/>
                        </a:spcBef>
                        <a:spcAft>
                          <a:spcPts val="0"/>
                        </a:spcAft>
                        <a:buNone/>
                      </a:pPr>
                      <a:r>
                        <a:rPr lang="en" sz="1200"/>
                        <a:t>S</a:t>
                      </a:r>
                      <a:r>
                        <a:rPr lang="en" sz="1200"/>
                        <a:t>enior to the PM in the organization</a:t>
                      </a:r>
                      <a:endParaRPr sz="1200"/>
                    </a:p>
                  </a:txBody>
                  <a:tcPr marT="9525" marB="91425" marR="9525" marL="952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512000">
                <a:tc>
                  <a:txBody>
                    <a:bodyPr/>
                    <a:lstStyle/>
                    <a:p>
                      <a:pPr indent="0" lvl="0" marL="0" rtl="0" algn="just">
                        <a:lnSpc>
                          <a:spcPct val="115000"/>
                        </a:lnSpc>
                        <a:spcBef>
                          <a:spcPts val="200"/>
                        </a:spcBef>
                        <a:spcAft>
                          <a:spcPts val="0"/>
                        </a:spcAft>
                        <a:buNone/>
                      </a:pPr>
                      <a:r>
                        <a:rPr b="1" lang="en" sz="1200"/>
                        <a:t>Functional Manager</a:t>
                      </a:r>
                      <a:endParaRPr b="1" sz="1200"/>
                    </a:p>
                    <a:p>
                      <a:pPr indent="0" lvl="0" marL="0" rtl="0" algn="just">
                        <a:lnSpc>
                          <a:spcPct val="115000"/>
                        </a:lnSpc>
                        <a:spcBef>
                          <a:spcPts val="200"/>
                        </a:spcBef>
                        <a:spcAft>
                          <a:spcPts val="0"/>
                        </a:spcAft>
                        <a:buNone/>
                      </a:pPr>
                      <a:r>
                        <a:rPr lang="en" sz="1200"/>
                        <a:t>(Rebecca)</a:t>
                      </a:r>
                      <a:endParaRPr sz="1200"/>
                    </a:p>
                  </a:txBody>
                  <a:tcPr marT="9525" marB="91425" marR="9525" marL="952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just">
                        <a:lnSpc>
                          <a:spcPct val="115000"/>
                        </a:lnSpc>
                        <a:spcBef>
                          <a:spcPts val="200"/>
                        </a:spcBef>
                        <a:spcAft>
                          <a:spcPts val="0"/>
                        </a:spcAft>
                        <a:buNone/>
                      </a:pPr>
                      <a:r>
                        <a:rPr lang="en" sz="1200"/>
                        <a:t>Owns resources working on project</a:t>
                      </a:r>
                      <a:endParaRPr sz="1200"/>
                    </a:p>
                  </a:txBody>
                  <a:tcPr marT="9525" marB="91425" marR="9525" marL="952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742250">
                <a:tc>
                  <a:txBody>
                    <a:bodyPr/>
                    <a:lstStyle/>
                    <a:p>
                      <a:pPr indent="0" lvl="0" marL="0" rtl="0" algn="just">
                        <a:lnSpc>
                          <a:spcPct val="115000"/>
                        </a:lnSpc>
                        <a:spcBef>
                          <a:spcPts val="200"/>
                        </a:spcBef>
                        <a:spcAft>
                          <a:spcPts val="0"/>
                        </a:spcAft>
                        <a:buNone/>
                      </a:pPr>
                      <a:r>
                        <a:rPr b="1" lang="en" sz="1200"/>
                        <a:t>Team:</a:t>
                      </a:r>
                      <a:endParaRPr b="1" sz="1200"/>
                    </a:p>
                    <a:p>
                      <a:pPr indent="0" lvl="0" marL="0" rtl="0" algn="just">
                        <a:lnSpc>
                          <a:spcPct val="115000"/>
                        </a:lnSpc>
                        <a:spcBef>
                          <a:spcPts val="200"/>
                        </a:spcBef>
                        <a:spcAft>
                          <a:spcPts val="0"/>
                        </a:spcAft>
                        <a:buNone/>
                      </a:pPr>
                      <a:r>
                        <a:rPr lang="en" sz="1200"/>
                        <a:t>  </a:t>
                      </a:r>
                      <a:r>
                        <a:rPr lang="en" sz="1200"/>
                        <a:t>Muskan</a:t>
                      </a:r>
                      <a:endParaRPr sz="1200"/>
                    </a:p>
                    <a:p>
                      <a:pPr indent="0" lvl="0" marL="0" rtl="0" algn="just">
                        <a:lnSpc>
                          <a:spcPct val="115000"/>
                        </a:lnSpc>
                        <a:spcBef>
                          <a:spcPts val="200"/>
                        </a:spcBef>
                        <a:spcAft>
                          <a:spcPts val="0"/>
                        </a:spcAft>
                        <a:buNone/>
                      </a:pPr>
                      <a:r>
                        <a:rPr lang="en" sz="1200"/>
                        <a:t>  </a:t>
                      </a:r>
                      <a:r>
                        <a:rPr lang="en" sz="1200"/>
                        <a:t>Joshua</a:t>
                      </a:r>
                      <a:endParaRPr sz="1200"/>
                    </a:p>
                    <a:p>
                      <a:pPr indent="0" lvl="0" marL="0" rtl="0" algn="just">
                        <a:lnSpc>
                          <a:spcPct val="115000"/>
                        </a:lnSpc>
                        <a:spcBef>
                          <a:spcPts val="200"/>
                        </a:spcBef>
                        <a:spcAft>
                          <a:spcPts val="0"/>
                        </a:spcAft>
                        <a:buNone/>
                      </a:pPr>
                      <a:r>
                        <a:rPr lang="en" sz="1200"/>
                        <a:t>  Mithali</a:t>
                      </a:r>
                      <a:endParaRPr sz="1200"/>
                    </a:p>
                  </a:txBody>
                  <a:tcPr marT="9525" marB="91425" marR="9525" marL="952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just">
                        <a:lnSpc>
                          <a:spcPct val="115000"/>
                        </a:lnSpc>
                        <a:spcBef>
                          <a:spcPts val="200"/>
                        </a:spcBef>
                        <a:spcAft>
                          <a:spcPts val="0"/>
                        </a:spcAft>
                        <a:buNone/>
                      </a:pPr>
                      <a:r>
                        <a:rPr lang="en" sz="1200"/>
                        <a:t>Resources assigned to project and works on developing the project.</a:t>
                      </a:r>
                      <a:endParaRPr sz="1200"/>
                    </a:p>
                    <a:p>
                      <a:pPr indent="0" lvl="0" marL="0" rtl="0" algn="just">
                        <a:lnSpc>
                          <a:spcPct val="115000"/>
                        </a:lnSpc>
                        <a:spcBef>
                          <a:spcPts val="200"/>
                        </a:spcBef>
                        <a:spcAft>
                          <a:spcPts val="0"/>
                        </a:spcAft>
                        <a:buNone/>
                      </a:pPr>
                      <a:r>
                        <a:rPr lang="en" sz="1200"/>
                        <a:t>Product promotion duties and staticital diversity head</a:t>
                      </a:r>
                      <a:endParaRPr sz="1200"/>
                    </a:p>
                    <a:p>
                      <a:pPr indent="0" lvl="0" marL="0" rtl="0" algn="just">
                        <a:lnSpc>
                          <a:spcPct val="115000"/>
                        </a:lnSpc>
                        <a:spcBef>
                          <a:spcPts val="200"/>
                        </a:spcBef>
                        <a:spcAft>
                          <a:spcPts val="0"/>
                        </a:spcAft>
                        <a:buNone/>
                      </a:pPr>
                      <a:r>
                        <a:rPr lang="en" sz="1200"/>
                        <a:t>Marketing and </a:t>
                      </a:r>
                      <a:r>
                        <a:rPr lang="en" sz="1200">
                          <a:solidFill>
                            <a:schemeClr val="dk2"/>
                          </a:solidFill>
                        </a:rPr>
                        <a:t>campaign head</a:t>
                      </a:r>
                      <a:endParaRPr sz="1200">
                        <a:solidFill>
                          <a:schemeClr val="dk2"/>
                        </a:solidFill>
                      </a:endParaRPr>
                    </a:p>
                    <a:p>
                      <a:pPr indent="0" lvl="0" marL="0" rtl="0" algn="just">
                        <a:lnSpc>
                          <a:spcPct val="115000"/>
                        </a:lnSpc>
                        <a:spcBef>
                          <a:spcPts val="200"/>
                        </a:spcBef>
                        <a:spcAft>
                          <a:spcPts val="0"/>
                        </a:spcAft>
                        <a:buNone/>
                      </a:pPr>
                      <a:r>
                        <a:rPr lang="en" sz="1200">
                          <a:solidFill>
                            <a:schemeClr val="dk2"/>
                          </a:solidFill>
                        </a:rPr>
                        <a:t>Project risk and finance head</a:t>
                      </a:r>
                      <a:endParaRPr sz="1200">
                        <a:solidFill>
                          <a:schemeClr val="dk2"/>
                        </a:solidFill>
                      </a:endParaRPr>
                    </a:p>
                  </a:txBody>
                  <a:tcPr marT="9525" marB="91425" marR="9525" marL="952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661250">
                <a:tc>
                  <a:txBody>
                    <a:bodyPr/>
                    <a:lstStyle/>
                    <a:p>
                      <a:pPr indent="0" lvl="0" marL="0" rtl="0" algn="just">
                        <a:lnSpc>
                          <a:spcPct val="115000"/>
                        </a:lnSpc>
                        <a:spcBef>
                          <a:spcPts val="200"/>
                        </a:spcBef>
                        <a:spcAft>
                          <a:spcPts val="0"/>
                        </a:spcAft>
                        <a:buNone/>
                      </a:pPr>
                      <a:r>
                        <a:rPr b="1" lang="en" sz="1200"/>
                        <a:t>Stakeholder</a:t>
                      </a:r>
                      <a:endParaRPr b="1" sz="1200"/>
                    </a:p>
                    <a:p>
                      <a:pPr indent="0" lvl="0" marL="0" rtl="0" algn="just">
                        <a:lnSpc>
                          <a:spcPct val="115000"/>
                        </a:lnSpc>
                        <a:spcBef>
                          <a:spcPts val="200"/>
                        </a:spcBef>
                        <a:spcAft>
                          <a:spcPts val="0"/>
                        </a:spcAft>
                        <a:buNone/>
                      </a:pPr>
                      <a:r>
                        <a:rPr lang="en" sz="1200"/>
                        <a:t>(Professor Kern.Peng</a:t>
                      </a:r>
                      <a:endParaRPr sz="1200"/>
                    </a:p>
                    <a:p>
                      <a:pPr indent="0" lvl="0" marL="0" rtl="0" algn="just">
                        <a:lnSpc>
                          <a:spcPct val="115000"/>
                        </a:lnSpc>
                        <a:spcBef>
                          <a:spcPts val="200"/>
                        </a:spcBef>
                        <a:spcAft>
                          <a:spcPts val="0"/>
                        </a:spcAft>
                        <a:buClr>
                          <a:schemeClr val="dk2"/>
                        </a:buClr>
                        <a:buSzPts val="1100"/>
                        <a:buFont typeface="Arial"/>
                        <a:buNone/>
                      </a:pPr>
                      <a:r>
                        <a:rPr lang="en" sz="1200">
                          <a:solidFill>
                            <a:schemeClr val="dk2"/>
                          </a:solidFill>
                        </a:rPr>
                        <a:t>and those mentioned above)</a:t>
                      </a:r>
                      <a:endParaRPr sz="1200"/>
                    </a:p>
                  </a:txBody>
                  <a:tcPr marT="9525" marB="91425" marR="9525" marL="952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FF"/>
                    </a:solidFill>
                  </a:tcPr>
                </a:tc>
                <a:tc>
                  <a:txBody>
                    <a:bodyPr/>
                    <a:lstStyle/>
                    <a:p>
                      <a:pPr indent="0" lvl="0" marL="0" rtl="0" algn="just">
                        <a:lnSpc>
                          <a:spcPct val="115000"/>
                        </a:lnSpc>
                        <a:spcBef>
                          <a:spcPts val="200"/>
                        </a:spcBef>
                        <a:spcAft>
                          <a:spcPts val="0"/>
                        </a:spcAft>
                        <a:buNone/>
                      </a:pPr>
                      <a:r>
                        <a:rPr lang="en" sz="1200"/>
                        <a:t>Anyone who will be affected by the project.</a:t>
                      </a:r>
                      <a:endParaRPr sz="1200"/>
                    </a:p>
                  </a:txBody>
                  <a:tcPr marT="9525" marB="91425" marR="9525" marL="9525" anchor="ctr">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bl>
          </a:graphicData>
        </a:graphic>
      </p:graphicFrame>
      <p:sp>
        <p:nvSpPr>
          <p:cNvPr id="201" name="Google Shape;201;p32"/>
          <p:cNvSpPr txBox="1"/>
          <p:nvPr/>
        </p:nvSpPr>
        <p:spPr>
          <a:xfrm>
            <a:off x="356725" y="531075"/>
            <a:ext cx="6761100" cy="6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205">
                <a:solidFill>
                  <a:schemeClr val="dk2"/>
                </a:solidFill>
              </a:rPr>
              <a:t>(Following </a:t>
            </a:r>
            <a:r>
              <a:rPr b="1" lang="en" sz="1305">
                <a:solidFill>
                  <a:schemeClr val="dk2"/>
                </a:solidFill>
              </a:rPr>
              <a:t>Strong Project Matrix</a:t>
            </a:r>
            <a:r>
              <a:rPr lang="en" sz="1205">
                <a:solidFill>
                  <a:schemeClr val="dk2"/>
                </a:solidFill>
              </a:rPr>
              <a:t> for creating the team organization)</a:t>
            </a:r>
            <a:endParaRPr sz="2555">
              <a:solidFill>
                <a:schemeClr val="dk2"/>
              </a:solidFill>
            </a:endParaRPr>
          </a:p>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05" name="Shape 205"/>
        <p:cNvGrpSpPr/>
        <p:nvPr/>
      </p:nvGrpSpPr>
      <p:grpSpPr>
        <a:xfrm>
          <a:off x="0" y="0"/>
          <a:ext cx="0" cy="0"/>
          <a:chOff x="0" y="0"/>
          <a:chExt cx="0" cy="0"/>
        </a:xfrm>
      </p:grpSpPr>
      <p:pic>
        <p:nvPicPr>
          <p:cNvPr id="206" name="Google Shape;206;p33"/>
          <p:cNvPicPr preferRelativeResize="0"/>
          <p:nvPr/>
        </p:nvPicPr>
        <p:blipFill>
          <a:blip r:embed="rId3">
            <a:alphaModFix/>
          </a:blip>
          <a:stretch>
            <a:fillRect/>
          </a:stretch>
        </p:blipFill>
        <p:spPr>
          <a:xfrm>
            <a:off x="4355375" y="0"/>
            <a:ext cx="4788626" cy="5143501"/>
          </a:xfrm>
          <a:prstGeom prst="rect">
            <a:avLst/>
          </a:prstGeom>
          <a:noFill/>
          <a:ln>
            <a:noFill/>
          </a:ln>
        </p:spPr>
      </p:pic>
      <p:sp>
        <p:nvSpPr>
          <p:cNvPr id="207" name="Google Shape;207;p33"/>
          <p:cNvSpPr txBox="1"/>
          <p:nvPr>
            <p:ph type="title"/>
          </p:nvPr>
        </p:nvSpPr>
        <p:spPr>
          <a:xfrm>
            <a:off x="183375" y="1386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solidFill>
                  <a:srgbClr val="0D0D0D"/>
                </a:solidFill>
                <a:latin typeface="Oswald SemiBold"/>
                <a:ea typeface="Oswald SemiBold"/>
                <a:cs typeface="Oswald SemiBold"/>
                <a:sym typeface="Oswald SemiBold"/>
              </a:rPr>
              <a:t>Roles and Responsibilities</a:t>
            </a:r>
            <a:endParaRPr sz="3555">
              <a:solidFill>
                <a:srgbClr val="0D0D0D"/>
              </a:solidFill>
              <a:latin typeface="Oswald SemiBold"/>
              <a:ea typeface="Oswald SemiBold"/>
              <a:cs typeface="Oswald SemiBold"/>
              <a:sym typeface="Oswald SemiBold"/>
            </a:endParaRPr>
          </a:p>
        </p:txBody>
      </p:sp>
      <p:sp>
        <p:nvSpPr>
          <p:cNvPr id="208" name="Google Shape;208;p33"/>
          <p:cNvSpPr txBox="1"/>
          <p:nvPr/>
        </p:nvSpPr>
        <p:spPr>
          <a:xfrm>
            <a:off x="249750" y="711300"/>
            <a:ext cx="8829300" cy="4449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2"/>
              </a:buClr>
              <a:buSzPts val="1100"/>
              <a:buFont typeface="Arial"/>
              <a:buNone/>
            </a:pPr>
            <a:r>
              <a:rPr b="1" lang="en" sz="1300">
                <a:solidFill>
                  <a:srgbClr val="0D0D0D"/>
                </a:solidFill>
                <a:highlight>
                  <a:srgbClr val="FFFF00"/>
                </a:highlight>
                <a:latin typeface="Roboto"/>
                <a:ea typeface="Roboto"/>
                <a:cs typeface="Roboto"/>
                <a:sym typeface="Roboto"/>
              </a:rPr>
              <a:t>Resource Allocation Strategy</a:t>
            </a:r>
            <a:endParaRPr b="1" sz="1300">
              <a:solidFill>
                <a:srgbClr val="0D0D0D"/>
              </a:solidFill>
              <a:highlight>
                <a:srgbClr val="FFFF00"/>
              </a:highlight>
              <a:latin typeface="Roboto"/>
              <a:ea typeface="Roboto"/>
              <a:cs typeface="Roboto"/>
              <a:sym typeface="Roboto"/>
            </a:endParaRPr>
          </a:p>
          <a:p>
            <a:pPr indent="-311150" lvl="0" marL="457200" rtl="0" algn="just">
              <a:lnSpc>
                <a:spcPct val="115000"/>
              </a:lnSpc>
              <a:spcBef>
                <a:spcPts val="0"/>
              </a:spcBef>
              <a:spcAft>
                <a:spcPts val="0"/>
              </a:spcAft>
              <a:buClr>
                <a:srgbClr val="0D0D0D"/>
              </a:buClr>
              <a:buSzPts val="1300"/>
              <a:buChar char="●"/>
            </a:pPr>
            <a:r>
              <a:rPr b="1" lang="en" sz="1300">
                <a:solidFill>
                  <a:srgbClr val="0D0D0D"/>
                </a:solidFill>
                <a:highlight>
                  <a:srgbClr val="D8F4F9"/>
                </a:highlight>
                <a:latin typeface="Roboto"/>
                <a:ea typeface="Roboto"/>
                <a:cs typeface="Roboto"/>
                <a:sym typeface="Roboto"/>
              </a:rPr>
              <a:t>Efficient Distribution: Our project resources are carefully distributed to prioritize key project areas—R&amp;D, marketing, and user experience design receive full support.</a:t>
            </a:r>
            <a:endParaRPr b="1" sz="1300">
              <a:solidFill>
                <a:srgbClr val="0D0D0D"/>
              </a:solidFill>
              <a:highlight>
                <a:srgbClr val="D8F4F9"/>
              </a:highlight>
              <a:latin typeface="Roboto"/>
              <a:ea typeface="Roboto"/>
              <a:cs typeface="Roboto"/>
              <a:sym typeface="Roboto"/>
            </a:endParaRPr>
          </a:p>
          <a:p>
            <a:pPr indent="0" lvl="0" marL="0" rtl="0" algn="just">
              <a:lnSpc>
                <a:spcPct val="115000"/>
              </a:lnSpc>
              <a:spcBef>
                <a:spcPts val="0"/>
              </a:spcBef>
              <a:spcAft>
                <a:spcPts val="0"/>
              </a:spcAft>
              <a:buClr>
                <a:schemeClr val="dk2"/>
              </a:buClr>
              <a:buSzPts val="1100"/>
              <a:buFont typeface="Arial"/>
              <a:buNone/>
            </a:pPr>
            <a:r>
              <a:rPr b="1" lang="en" sz="1300">
                <a:solidFill>
                  <a:srgbClr val="0D0D0D"/>
                </a:solidFill>
                <a:highlight>
                  <a:schemeClr val="dk1"/>
                </a:highlight>
                <a:latin typeface="Roboto"/>
                <a:ea typeface="Roboto"/>
                <a:cs typeface="Roboto"/>
                <a:sym typeface="Roboto"/>
              </a:rPr>
              <a:t>Financial Oversight</a:t>
            </a:r>
            <a:endParaRPr b="1" sz="1300">
              <a:solidFill>
                <a:srgbClr val="0D0D0D"/>
              </a:solidFill>
              <a:highlight>
                <a:schemeClr val="dk1"/>
              </a:highlight>
              <a:latin typeface="Roboto"/>
              <a:ea typeface="Roboto"/>
              <a:cs typeface="Roboto"/>
              <a:sym typeface="Roboto"/>
            </a:endParaRPr>
          </a:p>
          <a:p>
            <a:pPr indent="-311150" lvl="0" marL="457200" rtl="0" algn="just">
              <a:lnSpc>
                <a:spcPct val="115000"/>
              </a:lnSpc>
              <a:spcBef>
                <a:spcPts val="0"/>
              </a:spcBef>
              <a:spcAft>
                <a:spcPts val="0"/>
              </a:spcAft>
              <a:buClr>
                <a:srgbClr val="0D0D0D"/>
              </a:buClr>
              <a:buSzPts val="1300"/>
              <a:buChar char="●"/>
            </a:pPr>
            <a:r>
              <a:rPr b="1" lang="en" sz="1300">
                <a:solidFill>
                  <a:srgbClr val="0D0D0D"/>
                </a:solidFill>
                <a:highlight>
                  <a:srgbClr val="D8F4F9"/>
                </a:highlight>
                <a:latin typeface="Roboto"/>
                <a:ea typeface="Roboto"/>
                <a:cs typeface="Roboto"/>
                <a:sym typeface="Roboto"/>
              </a:rPr>
              <a:t>Budget Allocation: Financial investments are channeled into pivotal segments like technological innovation, software development, and robust user testing.</a:t>
            </a:r>
            <a:endParaRPr b="1" sz="1300">
              <a:solidFill>
                <a:srgbClr val="0D0D0D"/>
              </a:solidFill>
              <a:highlight>
                <a:srgbClr val="D8F4F9"/>
              </a:highlight>
              <a:latin typeface="Roboto"/>
              <a:ea typeface="Roboto"/>
              <a:cs typeface="Roboto"/>
              <a:sym typeface="Roboto"/>
            </a:endParaRPr>
          </a:p>
          <a:p>
            <a:pPr indent="0" lvl="0" marL="0" rtl="0" algn="just">
              <a:lnSpc>
                <a:spcPct val="115000"/>
              </a:lnSpc>
              <a:spcBef>
                <a:spcPts val="0"/>
              </a:spcBef>
              <a:spcAft>
                <a:spcPts val="0"/>
              </a:spcAft>
              <a:buClr>
                <a:schemeClr val="dk2"/>
              </a:buClr>
              <a:buSzPts val="1100"/>
              <a:buFont typeface="Arial"/>
              <a:buNone/>
            </a:pPr>
            <a:r>
              <a:rPr b="1" lang="en" sz="1300">
                <a:solidFill>
                  <a:srgbClr val="0D0D0D"/>
                </a:solidFill>
                <a:highlight>
                  <a:schemeClr val="dk1"/>
                </a:highlight>
                <a:latin typeface="Roboto"/>
                <a:ea typeface="Roboto"/>
                <a:cs typeface="Roboto"/>
                <a:sym typeface="Roboto"/>
              </a:rPr>
              <a:t>Team Dynamics</a:t>
            </a:r>
            <a:endParaRPr b="1" sz="1300">
              <a:solidFill>
                <a:srgbClr val="0D0D0D"/>
              </a:solidFill>
              <a:highlight>
                <a:schemeClr val="dk1"/>
              </a:highlight>
              <a:latin typeface="Roboto"/>
              <a:ea typeface="Roboto"/>
              <a:cs typeface="Roboto"/>
              <a:sym typeface="Roboto"/>
            </a:endParaRPr>
          </a:p>
          <a:p>
            <a:pPr indent="-311150" lvl="0" marL="457200" rtl="0" algn="just">
              <a:lnSpc>
                <a:spcPct val="115000"/>
              </a:lnSpc>
              <a:spcBef>
                <a:spcPts val="0"/>
              </a:spcBef>
              <a:spcAft>
                <a:spcPts val="0"/>
              </a:spcAft>
              <a:buClr>
                <a:srgbClr val="0D0D0D"/>
              </a:buClr>
              <a:buSzPts val="1300"/>
              <a:buChar char="●"/>
            </a:pPr>
            <a:r>
              <a:rPr b="1" lang="en" sz="1300">
                <a:solidFill>
                  <a:srgbClr val="0D0D0D"/>
                </a:solidFill>
                <a:highlight>
                  <a:srgbClr val="D8F4F9"/>
                </a:highlight>
                <a:latin typeface="Roboto"/>
                <a:ea typeface="Roboto"/>
                <a:cs typeface="Roboto"/>
                <a:sym typeface="Roboto"/>
              </a:rPr>
              <a:t>Optimized Collaboration: Our team's configuration leverages the unique expertise of each member, from Muskan's promotional insights to Mithali's financial acumen, enhancing overall project agility.</a:t>
            </a:r>
            <a:endParaRPr b="1" sz="1300">
              <a:solidFill>
                <a:srgbClr val="0D0D0D"/>
              </a:solidFill>
              <a:highlight>
                <a:srgbClr val="D8F4F9"/>
              </a:highlight>
              <a:latin typeface="Roboto"/>
              <a:ea typeface="Roboto"/>
              <a:cs typeface="Roboto"/>
              <a:sym typeface="Roboto"/>
            </a:endParaRPr>
          </a:p>
          <a:p>
            <a:pPr indent="0" lvl="0" marL="0" rtl="0" algn="just">
              <a:lnSpc>
                <a:spcPct val="115000"/>
              </a:lnSpc>
              <a:spcBef>
                <a:spcPts val="0"/>
              </a:spcBef>
              <a:spcAft>
                <a:spcPts val="0"/>
              </a:spcAft>
              <a:buClr>
                <a:schemeClr val="dk2"/>
              </a:buClr>
              <a:buSzPts val="1100"/>
              <a:buFont typeface="Arial"/>
              <a:buNone/>
            </a:pPr>
            <a:r>
              <a:rPr b="1" lang="en" sz="1300">
                <a:solidFill>
                  <a:srgbClr val="0D0D0D"/>
                </a:solidFill>
                <a:highlight>
                  <a:schemeClr val="dk1"/>
                </a:highlight>
                <a:latin typeface="Roboto"/>
                <a:ea typeface="Roboto"/>
                <a:cs typeface="Roboto"/>
                <a:sym typeface="Roboto"/>
              </a:rPr>
              <a:t>Response to Feedback</a:t>
            </a:r>
            <a:endParaRPr b="1" sz="1300">
              <a:solidFill>
                <a:srgbClr val="0D0D0D"/>
              </a:solidFill>
              <a:highlight>
                <a:schemeClr val="dk1"/>
              </a:highlight>
              <a:latin typeface="Roboto"/>
              <a:ea typeface="Roboto"/>
              <a:cs typeface="Roboto"/>
              <a:sym typeface="Roboto"/>
            </a:endParaRPr>
          </a:p>
          <a:p>
            <a:pPr indent="-311150" lvl="0" marL="457200" rtl="0" algn="just">
              <a:lnSpc>
                <a:spcPct val="115000"/>
              </a:lnSpc>
              <a:spcBef>
                <a:spcPts val="0"/>
              </a:spcBef>
              <a:spcAft>
                <a:spcPts val="0"/>
              </a:spcAft>
              <a:buClr>
                <a:srgbClr val="0D0D0D"/>
              </a:buClr>
              <a:buSzPts val="1300"/>
              <a:buChar char="●"/>
            </a:pPr>
            <a:r>
              <a:rPr b="1" lang="en" sz="1300">
                <a:solidFill>
                  <a:srgbClr val="0D0D0D"/>
                </a:solidFill>
                <a:highlight>
                  <a:srgbClr val="D8F4F9"/>
                </a:highlight>
                <a:latin typeface="Roboto"/>
                <a:ea typeface="Roboto"/>
                <a:cs typeface="Roboto"/>
                <a:sym typeface="Roboto"/>
              </a:rPr>
              <a:t>Adaptation and Refinement: Feedback loops are integral to our process, allowing Joshua's marketing campaigns and Muskan's diversity strategies to evolve with user insights.</a:t>
            </a:r>
            <a:endParaRPr b="1" sz="1300">
              <a:solidFill>
                <a:srgbClr val="0D0D0D"/>
              </a:solidFill>
              <a:highlight>
                <a:srgbClr val="D8F4F9"/>
              </a:highlight>
              <a:latin typeface="Roboto"/>
              <a:ea typeface="Roboto"/>
              <a:cs typeface="Roboto"/>
              <a:sym typeface="Roboto"/>
            </a:endParaRPr>
          </a:p>
          <a:p>
            <a:pPr indent="0" lvl="0" marL="0" rtl="0" algn="just">
              <a:lnSpc>
                <a:spcPct val="115000"/>
              </a:lnSpc>
              <a:spcBef>
                <a:spcPts val="0"/>
              </a:spcBef>
              <a:spcAft>
                <a:spcPts val="0"/>
              </a:spcAft>
              <a:buClr>
                <a:schemeClr val="dk2"/>
              </a:buClr>
              <a:buSzPts val="1100"/>
              <a:buFont typeface="Arial"/>
              <a:buNone/>
            </a:pPr>
            <a:r>
              <a:rPr b="1" lang="en" sz="1300">
                <a:solidFill>
                  <a:srgbClr val="0D0D0D"/>
                </a:solidFill>
                <a:highlight>
                  <a:schemeClr val="dk1"/>
                </a:highlight>
                <a:latin typeface="Roboto"/>
                <a:ea typeface="Roboto"/>
                <a:cs typeface="Roboto"/>
                <a:sym typeface="Roboto"/>
              </a:rPr>
              <a:t>Organizational Support</a:t>
            </a:r>
            <a:endParaRPr b="1" sz="1300">
              <a:solidFill>
                <a:srgbClr val="0D0D0D"/>
              </a:solidFill>
              <a:highlight>
                <a:schemeClr val="dk1"/>
              </a:highlight>
              <a:latin typeface="Roboto"/>
              <a:ea typeface="Roboto"/>
              <a:cs typeface="Roboto"/>
              <a:sym typeface="Roboto"/>
            </a:endParaRPr>
          </a:p>
          <a:p>
            <a:pPr indent="-311150" lvl="0" marL="457200" rtl="0" algn="just">
              <a:lnSpc>
                <a:spcPct val="115000"/>
              </a:lnSpc>
              <a:spcBef>
                <a:spcPts val="0"/>
              </a:spcBef>
              <a:spcAft>
                <a:spcPts val="0"/>
              </a:spcAft>
              <a:buClr>
                <a:srgbClr val="0D0D0D"/>
              </a:buClr>
              <a:buSzPts val="1300"/>
              <a:buChar char="●"/>
            </a:pPr>
            <a:r>
              <a:rPr b="1" lang="en" sz="1300">
                <a:solidFill>
                  <a:srgbClr val="0D0D0D"/>
                </a:solidFill>
                <a:highlight>
                  <a:srgbClr val="D8F4F9"/>
                </a:highlight>
                <a:latin typeface="Roboto"/>
                <a:ea typeface="Roboto"/>
                <a:cs typeface="Roboto"/>
                <a:sym typeface="Roboto"/>
              </a:rPr>
              <a:t>Guidance and Execution: With Rebecca managing resources and Phaneendra providing executive direction, the team operates within a framework of strong leadership and clear objectives.</a:t>
            </a:r>
            <a:endParaRPr b="1" sz="1300">
              <a:solidFill>
                <a:srgbClr val="0D0D0D"/>
              </a:solidFill>
              <a:highlight>
                <a:srgbClr val="D8F4F9"/>
              </a:highlight>
              <a:latin typeface="Roboto"/>
              <a:ea typeface="Roboto"/>
              <a:cs typeface="Roboto"/>
              <a:sym typeface="Roboto"/>
            </a:endParaRPr>
          </a:p>
          <a:p>
            <a:pPr indent="0" lvl="0" marL="0" rtl="0" algn="just">
              <a:lnSpc>
                <a:spcPct val="115000"/>
              </a:lnSpc>
              <a:spcBef>
                <a:spcPts val="0"/>
              </a:spcBef>
              <a:spcAft>
                <a:spcPts val="0"/>
              </a:spcAft>
              <a:buClr>
                <a:schemeClr val="dk2"/>
              </a:buClr>
              <a:buSzPts val="1100"/>
              <a:buFont typeface="Arial"/>
              <a:buNone/>
            </a:pPr>
            <a:r>
              <a:rPr b="1" lang="en" sz="1300">
                <a:solidFill>
                  <a:srgbClr val="0D0D0D"/>
                </a:solidFill>
                <a:highlight>
                  <a:schemeClr val="dk1"/>
                </a:highlight>
                <a:latin typeface="Roboto"/>
                <a:ea typeface="Roboto"/>
                <a:cs typeface="Roboto"/>
                <a:sym typeface="Roboto"/>
              </a:rPr>
              <a:t>Stakeholder Engagement</a:t>
            </a:r>
            <a:endParaRPr b="1" sz="1300">
              <a:solidFill>
                <a:schemeClr val="dk2"/>
              </a:solidFill>
              <a:highlight>
                <a:schemeClr val="dk1"/>
              </a:highlight>
              <a:latin typeface="Roboto"/>
              <a:ea typeface="Roboto"/>
              <a:cs typeface="Roboto"/>
              <a:sym typeface="Roboto"/>
            </a:endParaRPr>
          </a:p>
          <a:p>
            <a:pPr indent="-311150" lvl="0" marL="457200" rtl="0" algn="just">
              <a:lnSpc>
                <a:spcPct val="115000"/>
              </a:lnSpc>
              <a:spcBef>
                <a:spcPts val="0"/>
              </a:spcBef>
              <a:spcAft>
                <a:spcPts val="0"/>
              </a:spcAft>
              <a:buClr>
                <a:schemeClr val="dk2"/>
              </a:buClr>
              <a:buSzPts val="1300"/>
              <a:buChar char="●"/>
            </a:pPr>
            <a:r>
              <a:rPr b="1" lang="en" sz="1300">
                <a:solidFill>
                  <a:schemeClr val="dk2"/>
                </a:solidFill>
                <a:highlight>
                  <a:srgbClr val="D8F4F9"/>
                </a:highlight>
                <a:latin typeface="Roboto"/>
                <a:ea typeface="Roboto"/>
                <a:cs typeface="Roboto"/>
                <a:sym typeface="Roboto"/>
              </a:rPr>
              <a:t>Inclusive Decision-Making:</a:t>
            </a:r>
            <a:r>
              <a:rPr b="1" lang="en" sz="1300">
                <a:solidFill>
                  <a:schemeClr val="dk2"/>
                </a:solidFill>
                <a:highlight>
                  <a:srgbClr val="D8F4F9"/>
                </a:highlight>
                <a:latin typeface="Roboto"/>
                <a:ea typeface="Roboto"/>
                <a:cs typeface="Roboto"/>
                <a:sym typeface="Roboto"/>
              </a:rPr>
              <a:t> Professor Kern.Peng, alongside the project sponsors and senior management, are engaged in a participative approach, ensuring decisions benefit all stakeholders.</a:t>
            </a:r>
            <a:endParaRPr b="1" sz="600">
              <a:solidFill>
                <a:schemeClr val="dk2"/>
              </a:solidFill>
              <a:highlight>
                <a:srgbClr val="D8F4F9"/>
              </a:highlight>
              <a:latin typeface="Roboto"/>
              <a:ea typeface="Roboto"/>
              <a:cs typeface="Roboto"/>
              <a:sym typeface="Roboto"/>
            </a:endParaRPr>
          </a:p>
          <a:p>
            <a:pPr indent="0" lvl="0" marL="0" rtl="0" algn="l">
              <a:lnSpc>
                <a:spcPct val="115000"/>
              </a:lnSpc>
              <a:spcBef>
                <a:spcPts val="0"/>
              </a:spcBef>
              <a:spcAft>
                <a:spcPts val="1500"/>
              </a:spcAft>
              <a:buNone/>
            </a:pPr>
            <a:r>
              <a:t/>
            </a:r>
            <a:endParaRPr sz="800">
              <a:solidFill>
                <a:srgbClr val="0D0D0D"/>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34"/>
          <p:cNvSpPr txBox="1"/>
          <p:nvPr/>
        </p:nvSpPr>
        <p:spPr>
          <a:xfrm>
            <a:off x="713750" y="581850"/>
            <a:ext cx="4613400" cy="6492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2"/>
                </a:solidFill>
                <a:latin typeface="Playfair Display"/>
                <a:ea typeface="Playfair Display"/>
                <a:cs typeface="Playfair Display"/>
                <a:sym typeface="Playfair Display"/>
              </a:rPr>
              <a:t>ROADMAP</a:t>
            </a:r>
            <a:endParaRPr sz="3000">
              <a:solidFill>
                <a:schemeClr val="dk2"/>
              </a:solidFill>
              <a:latin typeface="Playfair Display"/>
              <a:ea typeface="Playfair Display"/>
              <a:cs typeface="Playfair Display"/>
              <a:sym typeface="Playfair Display"/>
            </a:endParaRPr>
          </a:p>
        </p:txBody>
      </p:sp>
      <p:pic>
        <p:nvPicPr>
          <p:cNvPr id="214" name="Google Shape;214;p34"/>
          <p:cNvPicPr preferRelativeResize="0"/>
          <p:nvPr/>
        </p:nvPicPr>
        <p:blipFill rotWithShape="1">
          <a:blip r:embed="rId3">
            <a:alphaModFix/>
          </a:blip>
          <a:srcRect b="21568" l="0" r="0" t="0"/>
          <a:stretch/>
        </p:blipFill>
        <p:spPr>
          <a:xfrm>
            <a:off x="465475" y="273600"/>
            <a:ext cx="8316499" cy="4869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18" name="Shape 218"/>
        <p:cNvGrpSpPr/>
        <p:nvPr/>
      </p:nvGrpSpPr>
      <p:grpSpPr>
        <a:xfrm>
          <a:off x="0" y="0"/>
          <a:ext cx="0" cy="0"/>
          <a:chOff x="0" y="0"/>
          <a:chExt cx="0" cy="0"/>
        </a:xfrm>
      </p:grpSpPr>
      <p:sp>
        <p:nvSpPr>
          <p:cNvPr id="219" name="Google Shape;219;p35"/>
          <p:cNvSpPr txBox="1"/>
          <p:nvPr>
            <p:ph type="title"/>
          </p:nvPr>
        </p:nvSpPr>
        <p:spPr>
          <a:xfrm>
            <a:off x="5359225" y="1535550"/>
            <a:ext cx="199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05">
                <a:latin typeface="Oswald SemiBold"/>
                <a:ea typeface="Oswald SemiBold"/>
                <a:cs typeface="Oswald SemiBold"/>
                <a:sym typeface="Oswald SemiBold"/>
              </a:rPr>
              <a:t>TIMELINE </a:t>
            </a:r>
            <a:endParaRPr sz="3555">
              <a:latin typeface="Oswald SemiBold"/>
              <a:ea typeface="Oswald SemiBold"/>
              <a:cs typeface="Oswald SemiBold"/>
              <a:sym typeface="Oswald SemiBold"/>
            </a:endParaRPr>
          </a:p>
        </p:txBody>
      </p:sp>
      <p:pic>
        <p:nvPicPr>
          <p:cNvPr id="220" name="Google Shape;220;p35"/>
          <p:cNvPicPr preferRelativeResize="0"/>
          <p:nvPr/>
        </p:nvPicPr>
        <p:blipFill>
          <a:blip r:embed="rId3">
            <a:alphaModFix/>
          </a:blip>
          <a:stretch>
            <a:fillRect/>
          </a:stretch>
        </p:blipFill>
        <p:spPr>
          <a:xfrm>
            <a:off x="2573797" y="588100"/>
            <a:ext cx="2856350" cy="3084850"/>
          </a:xfrm>
          <a:prstGeom prst="rect">
            <a:avLst/>
          </a:prstGeom>
          <a:noFill/>
          <a:ln>
            <a:noFill/>
          </a:ln>
        </p:spPr>
      </p:pic>
      <p:pic>
        <p:nvPicPr>
          <p:cNvPr id="221" name="Google Shape;221;p35"/>
          <p:cNvPicPr preferRelativeResize="0"/>
          <p:nvPr/>
        </p:nvPicPr>
        <p:blipFill>
          <a:blip r:embed="rId4">
            <a:alphaModFix/>
          </a:blip>
          <a:stretch>
            <a:fillRect/>
          </a:stretch>
        </p:blipFill>
        <p:spPr>
          <a:xfrm>
            <a:off x="4886125" y="2452575"/>
            <a:ext cx="1803275" cy="2048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AEE5C"/>
            </a:gs>
            <a:gs pos="100000">
              <a:srgbClr val="C6B70E"/>
            </a:gs>
          </a:gsLst>
          <a:lin ang="5400012" scaled="0"/>
        </a:gradFill>
      </p:bgPr>
    </p:bg>
    <p:spTree>
      <p:nvGrpSpPr>
        <p:cNvPr id="225" name="Shape 225"/>
        <p:cNvGrpSpPr/>
        <p:nvPr/>
      </p:nvGrpSpPr>
      <p:grpSpPr>
        <a:xfrm>
          <a:off x="0" y="0"/>
          <a:ext cx="0" cy="0"/>
          <a:chOff x="0" y="0"/>
          <a:chExt cx="0" cy="0"/>
        </a:xfrm>
      </p:grpSpPr>
      <p:pic>
        <p:nvPicPr>
          <p:cNvPr id="226" name="Google Shape;226;p36"/>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AEE5C"/>
            </a:gs>
            <a:gs pos="100000">
              <a:srgbClr val="C6B70E"/>
            </a:gs>
          </a:gsLst>
          <a:lin ang="5400012" scaled="0"/>
        </a:gradFill>
      </p:bgPr>
    </p:bg>
    <p:spTree>
      <p:nvGrpSpPr>
        <p:cNvPr id="230" name="Shape 230"/>
        <p:cNvGrpSpPr/>
        <p:nvPr/>
      </p:nvGrpSpPr>
      <p:grpSpPr>
        <a:xfrm>
          <a:off x="0" y="0"/>
          <a:ext cx="0" cy="0"/>
          <a:chOff x="0" y="0"/>
          <a:chExt cx="0" cy="0"/>
        </a:xfrm>
      </p:grpSpPr>
      <p:sp>
        <p:nvSpPr>
          <p:cNvPr id="231" name="Google Shape;231;p37"/>
          <p:cNvSpPr txBox="1"/>
          <p:nvPr>
            <p:ph type="title"/>
          </p:nvPr>
        </p:nvSpPr>
        <p:spPr>
          <a:xfrm>
            <a:off x="284625" y="140575"/>
            <a:ext cx="7166400" cy="278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Marketing Strategy:</a:t>
            </a:r>
            <a:endParaRPr sz="2205">
              <a:latin typeface="Oswald SemiBold"/>
              <a:ea typeface="Oswald SemiBold"/>
              <a:cs typeface="Oswald SemiBold"/>
              <a:sym typeface="Oswald SemiBold"/>
            </a:endParaRPr>
          </a:p>
          <a:p>
            <a:pPr indent="0" lvl="0" marL="0" rtl="0" algn="l">
              <a:spcBef>
                <a:spcPts val="0"/>
              </a:spcBef>
              <a:spcAft>
                <a:spcPts val="0"/>
              </a:spcAft>
              <a:buClr>
                <a:schemeClr val="dk2"/>
              </a:buClr>
              <a:buSzPts val="1100"/>
              <a:buFont typeface="Arial"/>
              <a:buNone/>
            </a:pPr>
            <a:r>
              <a:t/>
            </a:r>
            <a:endParaRPr sz="2205">
              <a:latin typeface="Oswald SemiBold"/>
              <a:ea typeface="Oswald SemiBold"/>
              <a:cs typeface="Oswald SemiBold"/>
              <a:sym typeface="Oswald SemiBold"/>
            </a:endParaRPr>
          </a:p>
          <a:p>
            <a:pPr indent="0" lvl="0" marL="0" rtl="0" algn="l">
              <a:spcBef>
                <a:spcPts val="0"/>
              </a:spcBef>
              <a:spcAft>
                <a:spcPts val="0"/>
              </a:spcAft>
              <a:buClr>
                <a:schemeClr val="dk2"/>
              </a:buClr>
              <a:buSzPts val="1100"/>
              <a:buFont typeface="Arial"/>
              <a:buNone/>
            </a:pPr>
            <a:r>
              <a:t/>
            </a:r>
            <a:endParaRPr sz="2205">
              <a:latin typeface="Oswald SemiBold"/>
              <a:ea typeface="Oswald SemiBold"/>
              <a:cs typeface="Oswald SemiBold"/>
              <a:sym typeface="Oswald SemiBold"/>
            </a:endParaRPr>
          </a:p>
          <a:p>
            <a:pPr indent="0" lvl="0" marL="0" rtl="0" algn="l">
              <a:spcBef>
                <a:spcPts val="0"/>
              </a:spcBef>
              <a:spcAft>
                <a:spcPts val="0"/>
              </a:spcAft>
              <a:buNone/>
            </a:pPr>
            <a:r>
              <a:t/>
            </a:r>
            <a:endParaRPr sz="2205">
              <a:latin typeface="Oswald SemiBold"/>
              <a:ea typeface="Oswald SemiBold"/>
              <a:cs typeface="Oswald SemiBold"/>
              <a:sym typeface="Oswald SemiBold"/>
            </a:endParaRPr>
          </a:p>
        </p:txBody>
      </p:sp>
      <p:pic>
        <p:nvPicPr>
          <p:cNvPr id="232" name="Google Shape;232;p37"/>
          <p:cNvPicPr preferRelativeResize="0"/>
          <p:nvPr/>
        </p:nvPicPr>
        <p:blipFill rotWithShape="1">
          <a:blip r:embed="rId3">
            <a:alphaModFix/>
          </a:blip>
          <a:srcRect b="6288" l="6446" r="5841" t="0"/>
          <a:stretch/>
        </p:blipFill>
        <p:spPr>
          <a:xfrm>
            <a:off x="0" y="0"/>
            <a:ext cx="9144000" cy="5143500"/>
          </a:xfrm>
          <a:prstGeom prst="rect">
            <a:avLst/>
          </a:prstGeom>
          <a:noFill/>
          <a:ln>
            <a:noFill/>
          </a:ln>
        </p:spPr>
      </p:pic>
      <p:sp>
        <p:nvSpPr>
          <p:cNvPr id="233" name="Google Shape;233;p37"/>
          <p:cNvSpPr/>
          <p:nvPr/>
        </p:nvSpPr>
        <p:spPr>
          <a:xfrm>
            <a:off x="1698450" y="750475"/>
            <a:ext cx="6240900" cy="45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234" name="Google Shape;234;p37"/>
          <p:cNvSpPr txBox="1"/>
          <p:nvPr/>
        </p:nvSpPr>
        <p:spPr>
          <a:xfrm>
            <a:off x="5292850" y="1540450"/>
            <a:ext cx="3574800" cy="691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100">
                <a:solidFill>
                  <a:schemeClr val="dk2"/>
                </a:solidFill>
                <a:latin typeface="Roboto"/>
                <a:ea typeface="Roboto"/>
                <a:cs typeface="Roboto"/>
                <a:sym typeface="Roboto"/>
              </a:rPr>
              <a:t>Connect and grow with the  community</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Monitor engagement and conversations to refine strategy.</a:t>
            </a:r>
            <a:endParaRPr sz="1100">
              <a:solidFill>
                <a:schemeClr val="dk2"/>
              </a:solidFill>
              <a:latin typeface="Roboto"/>
              <a:ea typeface="Roboto"/>
              <a:cs typeface="Roboto"/>
              <a:sym typeface="Roboto"/>
            </a:endParaRPr>
          </a:p>
          <a:p>
            <a:pPr indent="0" lvl="0" marL="0" rtl="0" algn="l">
              <a:spcBef>
                <a:spcPts val="0"/>
              </a:spcBef>
              <a:spcAft>
                <a:spcPts val="0"/>
              </a:spcAft>
              <a:buNone/>
            </a:pPr>
            <a:r>
              <a:t/>
            </a:r>
            <a:endParaRPr sz="1100">
              <a:solidFill>
                <a:schemeClr val="dk2"/>
              </a:solidFill>
              <a:latin typeface="Playfair Display"/>
              <a:ea typeface="Playfair Display"/>
              <a:cs typeface="Playfair Display"/>
              <a:sym typeface="Playfair Display"/>
            </a:endParaRPr>
          </a:p>
        </p:txBody>
      </p:sp>
      <p:sp>
        <p:nvSpPr>
          <p:cNvPr id="235" name="Google Shape;235;p37"/>
          <p:cNvSpPr txBox="1"/>
          <p:nvPr/>
        </p:nvSpPr>
        <p:spPr>
          <a:xfrm>
            <a:off x="79000" y="2719825"/>
            <a:ext cx="2685900" cy="835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100">
                <a:solidFill>
                  <a:schemeClr val="dk2"/>
                </a:solidFill>
                <a:latin typeface="Roboto"/>
                <a:ea typeface="Roboto"/>
                <a:cs typeface="Roboto"/>
                <a:sym typeface="Roboto"/>
              </a:rPr>
              <a:t>Engage with your audience on-the-go</a:t>
            </a:r>
            <a:endParaRPr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Utilize location-based services to offer contextual offers.</a:t>
            </a:r>
            <a:endParaRPr sz="1100">
              <a:solidFill>
                <a:schemeClr val="dk2"/>
              </a:solidFill>
              <a:latin typeface="Roboto"/>
              <a:ea typeface="Roboto"/>
              <a:cs typeface="Roboto"/>
              <a:sym typeface="Roboto"/>
            </a:endParaRPr>
          </a:p>
          <a:p>
            <a:pPr indent="0" lvl="0" marL="0" rtl="0" algn="l">
              <a:spcBef>
                <a:spcPts val="0"/>
              </a:spcBef>
              <a:spcAft>
                <a:spcPts val="0"/>
              </a:spcAft>
              <a:buNone/>
            </a:pPr>
            <a:r>
              <a:t/>
            </a:r>
            <a:endParaRPr sz="1100">
              <a:solidFill>
                <a:schemeClr val="dk2"/>
              </a:solidFill>
              <a:latin typeface="Roboto"/>
              <a:ea typeface="Roboto"/>
              <a:cs typeface="Roboto"/>
              <a:sym typeface="Roboto"/>
            </a:endParaRPr>
          </a:p>
        </p:txBody>
      </p:sp>
      <p:sp>
        <p:nvSpPr>
          <p:cNvPr id="236" name="Google Shape;236;p37"/>
          <p:cNvSpPr txBox="1"/>
          <p:nvPr/>
        </p:nvSpPr>
        <p:spPr>
          <a:xfrm>
            <a:off x="6458100" y="2719825"/>
            <a:ext cx="2685900" cy="835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100">
                <a:solidFill>
                  <a:schemeClr val="dk2"/>
                </a:solidFill>
                <a:latin typeface="Roboto"/>
                <a:ea typeface="Roboto"/>
                <a:cs typeface="Roboto"/>
                <a:sym typeface="Roboto"/>
              </a:rPr>
              <a:t>Encourage word-of-mouth promotion</a:t>
            </a:r>
            <a:endParaRPr i="1"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Implement a referral program with incentives for both referrer and referee.</a:t>
            </a:r>
            <a:endParaRPr sz="1100">
              <a:solidFill>
                <a:schemeClr val="dk2"/>
              </a:solidFill>
              <a:latin typeface="Roboto"/>
              <a:ea typeface="Roboto"/>
              <a:cs typeface="Roboto"/>
              <a:sym typeface="Roboto"/>
            </a:endParaRPr>
          </a:p>
          <a:p>
            <a:pPr indent="0" lvl="0" marL="0" rtl="0" algn="l">
              <a:spcBef>
                <a:spcPts val="0"/>
              </a:spcBef>
              <a:spcAft>
                <a:spcPts val="0"/>
              </a:spcAft>
              <a:buNone/>
            </a:pPr>
            <a:r>
              <a:t/>
            </a:r>
            <a:endParaRPr i="1" sz="1100">
              <a:solidFill>
                <a:schemeClr val="dk2"/>
              </a:solidFill>
              <a:latin typeface="Roboto"/>
              <a:ea typeface="Roboto"/>
              <a:cs typeface="Roboto"/>
              <a:sym typeface="Roboto"/>
            </a:endParaRPr>
          </a:p>
        </p:txBody>
      </p:sp>
      <p:sp>
        <p:nvSpPr>
          <p:cNvPr id="237" name="Google Shape;237;p37"/>
          <p:cNvSpPr txBox="1"/>
          <p:nvPr/>
        </p:nvSpPr>
        <p:spPr>
          <a:xfrm>
            <a:off x="197500" y="4229300"/>
            <a:ext cx="3016200" cy="835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i="1" lang="en" sz="1100">
                <a:solidFill>
                  <a:schemeClr val="dk2"/>
                </a:solidFill>
                <a:latin typeface="Roboto"/>
                <a:ea typeface="Roboto"/>
                <a:cs typeface="Roboto"/>
                <a:sym typeface="Roboto"/>
              </a:rPr>
              <a:t>Capture intent through targeted keywords</a:t>
            </a:r>
            <a:endParaRPr i="1"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Conduct keyword research to identify opportunities.</a:t>
            </a:r>
            <a:endParaRPr sz="1100">
              <a:solidFill>
                <a:schemeClr val="dk2"/>
              </a:solidFill>
              <a:latin typeface="Roboto"/>
              <a:ea typeface="Roboto"/>
              <a:cs typeface="Roboto"/>
              <a:sym typeface="Roboto"/>
            </a:endParaRPr>
          </a:p>
          <a:p>
            <a:pPr indent="0" lvl="0" marL="0" rtl="0" algn="l">
              <a:spcBef>
                <a:spcPts val="0"/>
              </a:spcBef>
              <a:spcAft>
                <a:spcPts val="0"/>
              </a:spcAft>
              <a:buNone/>
            </a:pPr>
            <a:r>
              <a:t/>
            </a:r>
            <a:endParaRPr i="1" sz="1100">
              <a:solidFill>
                <a:schemeClr val="dk2"/>
              </a:solidFill>
              <a:latin typeface="Roboto"/>
              <a:ea typeface="Roboto"/>
              <a:cs typeface="Roboto"/>
              <a:sym typeface="Roboto"/>
            </a:endParaRPr>
          </a:p>
        </p:txBody>
      </p:sp>
      <p:sp>
        <p:nvSpPr>
          <p:cNvPr id="238" name="Google Shape;238;p37"/>
          <p:cNvSpPr txBox="1"/>
          <p:nvPr/>
        </p:nvSpPr>
        <p:spPr>
          <a:xfrm>
            <a:off x="5978500" y="4229300"/>
            <a:ext cx="3016200" cy="835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100">
                <a:solidFill>
                  <a:schemeClr val="dk2"/>
                </a:solidFill>
                <a:latin typeface="Roboto"/>
                <a:ea typeface="Roboto"/>
                <a:cs typeface="Roboto"/>
                <a:sym typeface="Roboto"/>
              </a:rPr>
              <a:t>Increase organic visibility and rankings</a:t>
            </a:r>
            <a:endParaRPr i="1" sz="1100">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sz="1100">
                <a:solidFill>
                  <a:schemeClr val="dk2"/>
                </a:solidFill>
                <a:latin typeface="Roboto"/>
                <a:ea typeface="Roboto"/>
                <a:cs typeface="Roboto"/>
                <a:sym typeface="Roboto"/>
              </a:rPr>
              <a:t>Optimize on-page elements with relevant keywords and content.</a:t>
            </a:r>
            <a:endParaRPr sz="1100">
              <a:solidFill>
                <a:schemeClr val="dk2"/>
              </a:solidFill>
              <a:latin typeface="Roboto"/>
              <a:ea typeface="Roboto"/>
              <a:cs typeface="Roboto"/>
              <a:sym typeface="Roboto"/>
            </a:endParaRPr>
          </a:p>
          <a:p>
            <a:pPr indent="0" lvl="0" marL="0" rtl="0" algn="l">
              <a:spcBef>
                <a:spcPts val="0"/>
              </a:spcBef>
              <a:spcAft>
                <a:spcPts val="0"/>
              </a:spcAft>
              <a:buNone/>
            </a:pPr>
            <a:r>
              <a:t/>
            </a:r>
            <a:endParaRPr i="1" sz="1100">
              <a:solidFill>
                <a:schemeClr val="dk2"/>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42" name="Shape 242"/>
        <p:cNvGrpSpPr/>
        <p:nvPr/>
      </p:nvGrpSpPr>
      <p:grpSpPr>
        <a:xfrm>
          <a:off x="0" y="0"/>
          <a:ext cx="0" cy="0"/>
          <a:chOff x="0" y="0"/>
          <a:chExt cx="0" cy="0"/>
        </a:xfrm>
      </p:grpSpPr>
      <p:sp>
        <p:nvSpPr>
          <p:cNvPr id="243" name="Google Shape;243;p38"/>
          <p:cNvSpPr txBox="1"/>
          <p:nvPr>
            <p:ph type="title"/>
          </p:nvPr>
        </p:nvSpPr>
        <p:spPr>
          <a:xfrm flipH="1">
            <a:off x="3692800" y="1989200"/>
            <a:ext cx="3033300" cy="87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BUDGET</a:t>
            </a:r>
            <a:endParaRPr sz="3555">
              <a:latin typeface="Oswald SemiBold"/>
              <a:ea typeface="Oswald SemiBold"/>
              <a:cs typeface="Oswald SemiBold"/>
              <a:sym typeface="Oswal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126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COST BREAKDOWN</a:t>
            </a:r>
            <a:endParaRPr sz="3555">
              <a:latin typeface="Oswald SemiBold"/>
              <a:ea typeface="Oswald SemiBold"/>
              <a:cs typeface="Oswald SemiBold"/>
              <a:sym typeface="Oswald SemiBold"/>
            </a:endParaRPr>
          </a:p>
        </p:txBody>
      </p:sp>
      <p:sp>
        <p:nvSpPr>
          <p:cNvPr id="249" name="Google Shape;249;p39"/>
          <p:cNvSpPr txBox="1"/>
          <p:nvPr/>
        </p:nvSpPr>
        <p:spPr>
          <a:xfrm>
            <a:off x="383400" y="835275"/>
            <a:ext cx="8377200" cy="352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50">
                <a:solidFill>
                  <a:schemeClr val="dk2"/>
                </a:solidFill>
              </a:rPr>
              <a:t>Manufacturing costs:</a:t>
            </a:r>
            <a:endParaRPr b="1" sz="1250">
              <a:solidFill>
                <a:schemeClr val="dk2"/>
              </a:solidFill>
            </a:endParaRPr>
          </a:p>
          <a:p>
            <a:pPr indent="0" lvl="0" marL="0" rtl="0" algn="l">
              <a:spcBef>
                <a:spcPts val="0"/>
              </a:spcBef>
              <a:spcAft>
                <a:spcPts val="0"/>
              </a:spcAft>
              <a:buNone/>
            </a:pPr>
            <a:r>
              <a:t/>
            </a:r>
            <a:endParaRPr b="1" sz="1250">
              <a:solidFill>
                <a:schemeClr val="dk2"/>
              </a:solidFill>
            </a:endParaRPr>
          </a:p>
          <a:p>
            <a:pPr indent="-307975" lvl="0" marL="457200" rtl="0" algn="l">
              <a:spcBef>
                <a:spcPts val="0"/>
              </a:spcBef>
              <a:spcAft>
                <a:spcPts val="0"/>
              </a:spcAft>
              <a:buClr>
                <a:schemeClr val="dk2"/>
              </a:buClr>
              <a:buSzPts val="1250"/>
              <a:buChar char="●"/>
            </a:pPr>
            <a:r>
              <a:rPr lang="en" sz="1250">
                <a:solidFill>
                  <a:schemeClr val="dk2"/>
                </a:solidFill>
              </a:rPr>
              <a:t>Cost of manufacturing bottle in bulk in China per bottle - $4 </a:t>
            </a:r>
            <a:endParaRPr sz="1250">
              <a:solidFill>
                <a:schemeClr val="dk2"/>
              </a:solidFill>
            </a:endParaRPr>
          </a:p>
          <a:p>
            <a:pPr indent="-307975" lvl="0" marL="457200" rtl="0" algn="l">
              <a:spcBef>
                <a:spcPts val="0"/>
              </a:spcBef>
              <a:spcAft>
                <a:spcPts val="0"/>
              </a:spcAft>
              <a:buClr>
                <a:schemeClr val="dk2"/>
              </a:buClr>
              <a:buSzPts val="1250"/>
              <a:buChar char="●"/>
            </a:pPr>
            <a:r>
              <a:rPr lang="en" sz="1250">
                <a:solidFill>
                  <a:schemeClr val="dk2"/>
                </a:solidFill>
              </a:rPr>
              <a:t>Cost of the PCB manufacturing in bulk in China per bottle - $6</a:t>
            </a:r>
            <a:endParaRPr sz="1250">
              <a:solidFill>
                <a:schemeClr val="dk2"/>
              </a:solidFill>
            </a:endParaRPr>
          </a:p>
          <a:p>
            <a:pPr indent="-307975" lvl="0" marL="457200" rtl="0" algn="l">
              <a:spcBef>
                <a:spcPts val="0"/>
              </a:spcBef>
              <a:spcAft>
                <a:spcPts val="0"/>
              </a:spcAft>
              <a:buClr>
                <a:schemeClr val="dk2"/>
              </a:buClr>
              <a:buSzPts val="1250"/>
              <a:buChar char="●"/>
            </a:pPr>
            <a:r>
              <a:rPr lang="en" sz="1250">
                <a:solidFill>
                  <a:schemeClr val="dk2"/>
                </a:solidFill>
              </a:rPr>
              <a:t>Integration and Quality Control per bottle - $3</a:t>
            </a:r>
            <a:endParaRPr sz="1250">
              <a:solidFill>
                <a:schemeClr val="dk2"/>
              </a:solidFill>
            </a:endParaRPr>
          </a:p>
          <a:p>
            <a:pPr indent="-307975" lvl="0" marL="457200" rtl="0" algn="l">
              <a:spcBef>
                <a:spcPts val="0"/>
              </a:spcBef>
              <a:spcAft>
                <a:spcPts val="0"/>
              </a:spcAft>
              <a:buClr>
                <a:schemeClr val="dk2"/>
              </a:buClr>
              <a:buSzPts val="1250"/>
              <a:buChar char="●"/>
            </a:pPr>
            <a:r>
              <a:rPr lang="en" sz="1250">
                <a:solidFill>
                  <a:schemeClr val="dk2"/>
                </a:solidFill>
              </a:rPr>
              <a:t>Shipping and logistics per bottle - $3</a:t>
            </a:r>
            <a:endParaRPr sz="1250">
              <a:solidFill>
                <a:schemeClr val="dk2"/>
              </a:solidFill>
            </a:endParaRPr>
          </a:p>
          <a:p>
            <a:pPr indent="-307975" lvl="0" marL="457200" rtl="0" algn="l">
              <a:spcBef>
                <a:spcPts val="0"/>
              </a:spcBef>
              <a:spcAft>
                <a:spcPts val="0"/>
              </a:spcAft>
              <a:buClr>
                <a:schemeClr val="dk2"/>
              </a:buClr>
              <a:buSzPts val="1250"/>
              <a:buChar char="●"/>
            </a:pPr>
            <a:r>
              <a:rPr lang="en" sz="1250">
                <a:solidFill>
                  <a:schemeClr val="dk2"/>
                </a:solidFill>
              </a:rPr>
              <a:t>Other costs: facility maintenance, insurance $2</a:t>
            </a:r>
            <a:endParaRPr sz="1250">
              <a:solidFill>
                <a:schemeClr val="dk2"/>
              </a:solidFill>
            </a:endParaRPr>
          </a:p>
          <a:p>
            <a:pPr indent="-307975" lvl="0" marL="457200" rtl="0" algn="l">
              <a:spcBef>
                <a:spcPts val="0"/>
              </a:spcBef>
              <a:spcAft>
                <a:spcPts val="0"/>
              </a:spcAft>
              <a:buClr>
                <a:schemeClr val="dk2"/>
              </a:buClr>
              <a:buSzPts val="1250"/>
              <a:buChar char="●"/>
            </a:pPr>
            <a:r>
              <a:rPr lang="en" sz="1250">
                <a:solidFill>
                  <a:schemeClr val="dk2"/>
                </a:solidFill>
              </a:rPr>
              <a:t>Cost to manufacture 1 bottle : $18</a:t>
            </a:r>
            <a:endParaRPr sz="1250">
              <a:solidFill>
                <a:schemeClr val="dk2"/>
              </a:solidFill>
            </a:endParaRPr>
          </a:p>
          <a:p>
            <a:pPr indent="0" lvl="0" marL="0" rtl="0" algn="l">
              <a:spcBef>
                <a:spcPts val="0"/>
              </a:spcBef>
              <a:spcAft>
                <a:spcPts val="0"/>
              </a:spcAft>
              <a:buNone/>
            </a:pPr>
            <a:r>
              <a:t/>
            </a:r>
            <a:endParaRPr b="1" sz="1250">
              <a:solidFill>
                <a:schemeClr val="dk2"/>
              </a:solidFill>
            </a:endParaRPr>
          </a:p>
          <a:p>
            <a:pPr indent="0" lvl="0" marL="0" rtl="0" algn="l">
              <a:spcBef>
                <a:spcPts val="0"/>
              </a:spcBef>
              <a:spcAft>
                <a:spcPts val="0"/>
              </a:spcAft>
              <a:buNone/>
            </a:pPr>
            <a:r>
              <a:rPr b="1" lang="en" sz="1250">
                <a:solidFill>
                  <a:schemeClr val="dk2"/>
                </a:solidFill>
              </a:rPr>
              <a:t>Software development, testing, maintenance - outsourced: $30k/year</a:t>
            </a:r>
            <a:endParaRPr b="1" sz="1250">
              <a:solidFill>
                <a:schemeClr val="dk2"/>
              </a:solidFill>
            </a:endParaRPr>
          </a:p>
          <a:p>
            <a:pPr indent="0" lvl="0" marL="0" rtl="0" algn="l">
              <a:spcBef>
                <a:spcPts val="0"/>
              </a:spcBef>
              <a:spcAft>
                <a:spcPts val="0"/>
              </a:spcAft>
              <a:buNone/>
            </a:pPr>
            <a:r>
              <a:t/>
            </a:r>
            <a:endParaRPr b="1" sz="1250">
              <a:solidFill>
                <a:schemeClr val="dk2"/>
              </a:solidFill>
            </a:endParaRPr>
          </a:p>
          <a:p>
            <a:pPr indent="-317500" lvl="0" marL="457200" rtl="0" algn="l">
              <a:spcBef>
                <a:spcPts val="0"/>
              </a:spcBef>
              <a:spcAft>
                <a:spcPts val="0"/>
              </a:spcAft>
              <a:buClr>
                <a:schemeClr val="dk2"/>
              </a:buClr>
              <a:buSzPts val="1400"/>
              <a:buChar char="●"/>
            </a:pPr>
            <a:r>
              <a:rPr lang="en" sz="1200">
                <a:solidFill>
                  <a:schemeClr val="dk2"/>
                </a:solidFill>
              </a:rPr>
              <a:t>Mobile Application Development</a:t>
            </a:r>
            <a:endParaRPr sz="1200">
              <a:solidFill>
                <a:schemeClr val="dk2"/>
              </a:solidFill>
            </a:endParaRPr>
          </a:p>
          <a:p>
            <a:pPr indent="-317500" lvl="0" marL="457200" rtl="0" algn="l">
              <a:spcBef>
                <a:spcPts val="0"/>
              </a:spcBef>
              <a:spcAft>
                <a:spcPts val="0"/>
              </a:spcAft>
              <a:buClr>
                <a:schemeClr val="dk2"/>
              </a:buClr>
              <a:buSzPts val="1400"/>
              <a:buChar char="●"/>
            </a:pPr>
            <a:r>
              <a:rPr lang="en" sz="1200">
                <a:solidFill>
                  <a:schemeClr val="dk2"/>
                </a:solidFill>
              </a:rPr>
              <a:t>Integration with Hardware</a:t>
            </a:r>
            <a:endParaRPr sz="1200">
              <a:solidFill>
                <a:schemeClr val="dk2"/>
              </a:solidFill>
            </a:endParaRPr>
          </a:p>
          <a:p>
            <a:pPr indent="-317500" lvl="0" marL="457200" rtl="0" algn="l">
              <a:spcBef>
                <a:spcPts val="0"/>
              </a:spcBef>
              <a:spcAft>
                <a:spcPts val="0"/>
              </a:spcAft>
              <a:buClr>
                <a:schemeClr val="dk2"/>
              </a:buClr>
              <a:buSzPts val="1400"/>
              <a:buChar char="●"/>
            </a:pPr>
            <a:r>
              <a:rPr lang="en" sz="1200">
                <a:solidFill>
                  <a:schemeClr val="dk2"/>
                </a:solidFill>
              </a:rPr>
              <a:t>Testing and Quality Assurance</a:t>
            </a:r>
            <a:endParaRPr sz="1200">
              <a:solidFill>
                <a:schemeClr val="dk2"/>
              </a:solidFill>
            </a:endParaRPr>
          </a:p>
          <a:p>
            <a:pPr indent="-304800" lvl="0" marL="457200" rtl="0" algn="l">
              <a:spcBef>
                <a:spcPts val="0"/>
              </a:spcBef>
              <a:spcAft>
                <a:spcPts val="0"/>
              </a:spcAft>
              <a:buClr>
                <a:schemeClr val="dk2"/>
              </a:buClr>
              <a:buSzPts val="1200"/>
              <a:buChar char="●"/>
            </a:pPr>
            <a:r>
              <a:rPr lang="en" sz="1250">
                <a:solidFill>
                  <a:schemeClr val="dk2"/>
                </a:solidFill>
              </a:rPr>
              <a:t>Software</a:t>
            </a:r>
            <a:r>
              <a:rPr lang="en" sz="1200">
                <a:solidFill>
                  <a:schemeClr val="dk2"/>
                </a:solidFill>
              </a:rPr>
              <a:t> maintenance and bug fixes</a:t>
            </a:r>
            <a:endParaRPr sz="1200">
              <a:solidFill>
                <a:schemeClr val="dk2"/>
              </a:solidFill>
            </a:endParaRPr>
          </a:p>
          <a:p>
            <a:pPr indent="0" lvl="0" marL="457200" rtl="0" algn="l">
              <a:spcBef>
                <a:spcPts val="0"/>
              </a:spcBef>
              <a:spcAft>
                <a:spcPts val="0"/>
              </a:spcAft>
              <a:buNone/>
            </a:pPr>
            <a:br>
              <a:rPr lang="en" sz="1250">
                <a:solidFill>
                  <a:schemeClr val="dk2"/>
                </a:solidFill>
              </a:rPr>
            </a:br>
            <a:endParaRPr sz="125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53" name="Shape 253"/>
        <p:cNvGrpSpPr/>
        <p:nvPr/>
      </p:nvGrpSpPr>
      <p:grpSpPr>
        <a:xfrm>
          <a:off x="0" y="0"/>
          <a:ext cx="0" cy="0"/>
          <a:chOff x="0" y="0"/>
          <a:chExt cx="0" cy="0"/>
        </a:xfrm>
      </p:grpSpPr>
      <p:sp>
        <p:nvSpPr>
          <p:cNvPr id="254" name="Google Shape;254;p40"/>
          <p:cNvSpPr txBox="1"/>
          <p:nvPr>
            <p:ph type="title"/>
          </p:nvPr>
        </p:nvSpPr>
        <p:spPr>
          <a:xfrm>
            <a:off x="311700" y="1043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COST BREAKDOWN</a:t>
            </a:r>
            <a:endParaRPr sz="3555">
              <a:latin typeface="Oswald SemiBold"/>
              <a:ea typeface="Oswald SemiBold"/>
              <a:cs typeface="Oswald SemiBold"/>
              <a:sym typeface="Oswald SemiBold"/>
            </a:endParaRPr>
          </a:p>
        </p:txBody>
      </p:sp>
      <p:sp>
        <p:nvSpPr>
          <p:cNvPr id="255" name="Google Shape;255;p40"/>
          <p:cNvSpPr txBox="1"/>
          <p:nvPr/>
        </p:nvSpPr>
        <p:spPr>
          <a:xfrm>
            <a:off x="383400" y="677050"/>
            <a:ext cx="8377200" cy="396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50">
                <a:solidFill>
                  <a:schemeClr val="dk2"/>
                </a:solidFill>
              </a:rPr>
              <a:t>Marketing and promotion: $50K</a:t>
            </a:r>
            <a:endParaRPr b="1" sz="1250">
              <a:solidFill>
                <a:schemeClr val="dk2"/>
              </a:solidFill>
            </a:endParaRPr>
          </a:p>
          <a:p>
            <a:pPr indent="-304800" lvl="0" marL="457200" rtl="0" algn="l">
              <a:lnSpc>
                <a:spcPct val="115000"/>
              </a:lnSpc>
              <a:spcBef>
                <a:spcPts val="1500"/>
              </a:spcBef>
              <a:spcAft>
                <a:spcPts val="0"/>
              </a:spcAft>
              <a:buClr>
                <a:schemeClr val="dk2"/>
              </a:buClr>
              <a:buSzPts val="1200"/>
              <a:buChar char="●"/>
            </a:pPr>
            <a:r>
              <a:rPr lang="en" sz="1200">
                <a:solidFill>
                  <a:schemeClr val="dk2"/>
                </a:solidFill>
              </a:rPr>
              <a:t>Market Research</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Branding and Positioning</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Website Development</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Content Creation</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Social Media Marketing</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Paid Advertising</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Email Marketing</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Events and Sponsorships</a:t>
            </a:r>
            <a:endParaRPr sz="120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200">
                <a:solidFill>
                  <a:schemeClr val="dk2"/>
                </a:solidFill>
              </a:rPr>
              <a:t>Analytics and Measurement</a:t>
            </a:r>
            <a:endParaRPr sz="1200">
              <a:solidFill>
                <a:schemeClr val="dk2"/>
              </a:solidFill>
            </a:endParaRPr>
          </a:p>
          <a:p>
            <a:pPr indent="0" lvl="0" marL="0" rtl="0" algn="l">
              <a:lnSpc>
                <a:spcPct val="115000"/>
              </a:lnSpc>
              <a:spcBef>
                <a:spcPts val="1500"/>
              </a:spcBef>
              <a:spcAft>
                <a:spcPts val="0"/>
              </a:spcAft>
              <a:buNone/>
            </a:pPr>
            <a:r>
              <a:rPr b="1" lang="en" sz="1200">
                <a:solidFill>
                  <a:schemeClr val="dk2"/>
                </a:solidFill>
              </a:rPr>
              <a:t>Research and Development (R&amp;D):$20k</a:t>
            </a:r>
            <a:endParaRPr b="1" sz="1200">
              <a:solidFill>
                <a:schemeClr val="dk2"/>
              </a:solidFill>
            </a:endParaRPr>
          </a:p>
          <a:p>
            <a:pPr indent="0" lvl="0" marL="0" rtl="0" algn="l">
              <a:lnSpc>
                <a:spcPct val="115000"/>
              </a:lnSpc>
              <a:spcBef>
                <a:spcPts val="0"/>
              </a:spcBef>
              <a:spcAft>
                <a:spcPts val="0"/>
              </a:spcAft>
              <a:buNone/>
            </a:pPr>
            <a:r>
              <a:t/>
            </a:r>
            <a:endParaRPr b="1" sz="1200">
              <a:solidFill>
                <a:schemeClr val="dk2"/>
              </a:solidFill>
            </a:endParaRPr>
          </a:p>
          <a:p>
            <a:pPr indent="-304800" lvl="0" marL="457200" rtl="0" algn="l">
              <a:lnSpc>
                <a:spcPct val="115000"/>
              </a:lnSpc>
              <a:spcBef>
                <a:spcPts val="0"/>
              </a:spcBef>
              <a:spcAft>
                <a:spcPts val="0"/>
              </a:spcAft>
              <a:buClr>
                <a:schemeClr val="dk2"/>
              </a:buClr>
              <a:buSzPts val="1200"/>
              <a:buFont typeface="Arial"/>
              <a:buChar char="●"/>
            </a:pPr>
            <a:r>
              <a:rPr lang="en" sz="1200">
                <a:solidFill>
                  <a:schemeClr val="dk2"/>
                </a:solidFill>
              </a:rPr>
              <a:t>Initial R&amp;D costs for designing the smart features, such as sensors, connectivity, and app development.</a:t>
            </a:r>
            <a:endParaRPr sz="1200">
              <a:solidFill>
                <a:schemeClr val="dk2"/>
              </a:solidFill>
            </a:endParaRPr>
          </a:p>
          <a:p>
            <a:pPr indent="-304800" lvl="0" marL="457200" rtl="0" algn="l">
              <a:lnSpc>
                <a:spcPct val="115000"/>
              </a:lnSpc>
              <a:spcBef>
                <a:spcPts val="0"/>
              </a:spcBef>
              <a:spcAft>
                <a:spcPts val="0"/>
              </a:spcAft>
              <a:buClr>
                <a:schemeClr val="dk2"/>
              </a:buClr>
              <a:buSzPts val="1200"/>
              <a:buFont typeface="Arial"/>
              <a:buChar char="●"/>
            </a:pPr>
            <a:r>
              <a:rPr lang="en" sz="1200">
                <a:solidFill>
                  <a:schemeClr val="dk2"/>
                </a:solidFill>
              </a:rPr>
              <a:t>Cost for prototyping and testing. </a:t>
            </a:r>
            <a:endParaRPr sz="1200">
              <a:solidFill>
                <a:schemeClr val="dk2"/>
              </a:solidFill>
            </a:endParaRPr>
          </a:p>
          <a:p>
            <a:pPr indent="-304800" lvl="0" marL="457200" rtl="0" algn="l">
              <a:lnSpc>
                <a:spcPct val="115000"/>
              </a:lnSpc>
              <a:spcBef>
                <a:spcPts val="0"/>
              </a:spcBef>
              <a:spcAft>
                <a:spcPts val="0"/>
              </a:spcAft>
              <a:buClr>
                <a:schemeClr val="dk2"/>
              </a:buClr>
              <a:buSzPts val="1200"/>
              <a:buFont typeface="Arial"/>
              <a:buChar char="●"/>
            </a:pPr>
            <a:r>
              <a:rPr lang="en" sz="1200">
                <a:solidFill>
                  <a:schemeClr val="dk2"/>
                </a:solidFill>
              </a:rPr>
              <a:t>Innovations </a:t>
            </a:r>
            <a:endParaRPr sz="1200">
              <a:solidFill>
                <a:schemeClr val="dk2"/>
              </a:solidFill>
            </a:endParaRPr>
          </a:p>
          <a:p>
            <a:pPr indent="0" lvl="0" marL="0" rtl="0" algn="l">
              <a:spcBef>
                <a:spcPts val="0"/>
              </a:spcBef>
              <a:spcAft>
                <a:spcPts val="0"/>
              </a:spcAft>
              <a:buNone/>
            </a:pPr>
            <a:r>
              <a:t/>
            </a:r>
            <a:endParaRPr b="1" sz="125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59" name="Shape 259"/>
        <p:cNvGrpSpPr/>
        <p:nvPr/>
      </p:nvGrpSpPr>
      <p:grpSpPr>
        <a:xfrm>
          <a:off x="0" y="0"/>
          <a:ext cx="0" cy="0"/>
          <a:chOff x="0" y="0"/>
          <a:chExt cx="0" cy="0"/>
        </a:xfrm>
      </p:grpSpPr>
      <p:sp>
        <p:nvSpPr>
          <p:cNvPr id="260" name="Google Shape;260;p41"/>
          <p:cNvSpPr txBox="1"/>
          <p:nvPr>
            <p:ph type="title"/>
          </p:nvPr>
        </p:nvSpPr>
        <p:spPr>
          <a:xfrm>
            <a:off x="725375" y="0"/>
            <a:ext cx="8128200" cy="42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205">
                <a:latin typeface="Arial"/>
                <a:ea typeface="Arial"/>
                <a:cs typeface="Arial"/>
                <a:sym typeface="Arial"/>
              </a:rPr>
              <a:t>INVESTMENT &amp; RETURN ON INVESTMENT</a:t>
            </a:r>
            <a:endParaRPr b="1" sz="3555">
              <a:latin typeface="Arial"/>
              <a:ea typeface="Arial"/>
              <a:cs typeface="Arial"/>
              <a:sym typeface="Arial"/>
            </a:endParaRPr>
          </a:p>
        </p:txBody>
      </p:sp>
      <p:graphicFrame>
        <p:nvGraphicFramePr>
          <p:cNvPr id="261" name="Google Shape;261;p41"/>
          <p:cNvGraphicFramePr/>
          <p:nvPr/>
        </p:nvGraphicFramePr>
        <p:xfrm>
          <a:off x="785538" y="515725"/>
          <a:ext cx="3000000" cy="3000000"/>
        </p:xfrm>
        <a:graphic>
          <a:graphicData uri="http://schemas.openxmlformats.org/drawingml/2006/table">
            <a:tbl>
              <a:tblPr>
                <a:noFill/>
                <a:tableStyleId>{74D4F08E-9D5D-45DE-A5E4-540854D9DC9D}</a:tableStyleId>
              </a:tblPr>
              <a:tblGrid>
                <a:gridCol w="3459400"/>
                <a:gridCol w="4113525"/>
              </a:tblGrid>
              <a:tr h="384825">
                <a:tc>
                  <a:txBody>
                    <a:bodyPr/>
                    <a:lstStyle/>
                    <a:p>
                      <a:pPr indent="0" lvl="0" marL="0" rtl="0" algn="l">
                        <a:spcBef>
                          <a:spcPts val="0"/>
                        </a:spcBef>
                        <a:spcAft>
                          <a:spcPts val="0"/>
                        </a:spcAft>
                        <a:buNone/>
                      </a:pPr>
                      <a:r>
                        <a:rPr b="1" lang="en">
                          <a:solidFill>
                            <a:schemeClr val="dk2"/>
                          </a:solidFill>
                        </a:rPr>
                        <a:t>Metric</a:t>
                      </a:r>
                      <a:endParaRPr b="1">
                        <a:solidFill>
                          <a:schemeClr val="dk2"/>
                        </a:solidFill>
                      </a:endParaRPr>
                    </a:p>
                  </a:txBody>
                  <a:tcPr marT="91425" marB="91425" marR="91425" marL="91425">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a:solidFill>
                        <a:srgbClr val="0D0D0D"/>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b="1" lang="en">
                          <a:solidFill>
                            <a:schemeClr val="dk2"/>
                          </a:solidFill>
                        </a:rPr>
                        <a:t>Value</a:t>
                      </a:r>
                      <a:endParaRPr b="1">
                        <a:solidFill>
                          <a:schemeClr val="dk2"/>
                        </a:solidFill>
                      </a:endParaRPr>
                    </a:p>
                  </a:txBody>
                  <a:tcPr marT="91425" marB="91425" marR="91425" marL="91425">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a:solidFill>
                        <a:srgbClr val="0D0D0D"/>
                      </a:solidFill>
                      <a:prstDash val="solid"/>
                      <a:round/>
                      <a:headEnd len="sm" w="sm" type="none"/>
                      <a:tailEnd len="sm" w="sm" type="none"/>
                    </a:lnB>
                    <a:solidFill>
                      <a:srgbClr val="999999"/>
                    </a:solidFill>
                  </a:tcPr>
                </a:tc>
              </a:tr>
              <a:tr h="377275">
                <a:tc>
                  <a:txBody>
                    <a:bodyPr/>
                    <a:lstStyle/>
                    <a:p>
                      <a:pPr indent="0" lvl="0" marL="0" rtl="0" algn="l">
                        <a:lnSpc>
                          <a:spcPct val="171429"/>
                        </a:lnSpc>
                        <a:spcBef>
                          <a:spcPts val="0"/>
                        </a:spcBef>
                        <a:spcAft>
                          <a:spcPts val="0"/>
                        </a:spcAft>
                        <a:buNone/>
                      </a:pPr>
                      <a:r>
                        <a:rPr b="1" lang="en" sz="950">
                          <a:solidFill>
                            <a:schemeClr val="dk2"/>
                          </a:solidFill>
                        </a:rPr>
                        <a:t>Initial Investment </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EAD1DC"/>
                    </a:solidFill>
                  </a:tcPr>
                </a:tc>
                <a:tc>
                  <a:txBody>
                    <a:bodyPr/>
                    <a:lstStyle/>
                    <a:p>
                      <a:pPr indent="0" lvl="0" marL="0" rtl="0" algn="l">
                        <a:lnSpc>
                          <a:spcPct val="171429"/>
                        </a:lnSpc>
                        <a:spcBef>
                          <a:spcPts val="0"/>
                        </a:spcBef>
                        <a:spcAft>
                          <a:spcPts val="0"/>
                        </a:spcAft>
                        <a:buNone/>
                      </a:pPr>
                      <a:r>
                        <a:rPr b="1" lang="en" sz="950">
                          <a:solidFill>
                            <a:schemeClr val="dk2"/>
                          </a:solidFill>
                        </a:rPr>
                        <a:t>$200K</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EAD1DC"/>
                    </a:solidFill>
                  </a:tcPr>
                </a:tc>
              </a:tr>
              <a:tr h="325625">
                <a:tc>
                  <a:txBody>
                    <a:bodyPr/>
                    <a:lstStyle/>
                    <a:p>
                      <a:pPr indent="0" lvl="0" marL="0" rtl="0" algn="l">
                        <a:spcBef>
                          <a:spcPts val="0"/>
                        </a:spcBef>
                        <a:spcAft>
                          <a:spcPts val="0"/>
                        </a:spcAft>
                        <a:buClr>
                          <a:schemeClr val="dk2"/>
                        </a:buClr>
                        <a:buSzPts val="1100"/>
                        <a:buFont typeface="Arial"/>
                        <a:buNone/>
                      </a:pPr>
                      <a:r>
                        <a:rPr b="1" lang="en" sz="1000">
                          <a:solidFill>
                            <a:schemeClr val="dk2"/>
                          </a:solidFill>
                        </a:rPr>
                        <a:t>  </a:t>
                      </a:r>
                      <a:r>
                        <a:rPr b="1" lang="en" sz="1000">
                          <a:solidFill>
                            <a:schemeClr val="dk2"/>
                          </a:solidFill>
                        </a:rPr>
                        <a:t>Self funding</a:t>
                      </a:r>
                      <a:endParaRPr b="1" sz="100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0E0E3"/>
                    </a:solidFill>
                  </a:tcPr>
                </a:tc>
                <a:tc>
                  <a:txBody>
                    <a:bodyPr/>
                    <a:lstStyle/>
                    <a:p>
                      <a:pPr indent="0" lvl="0" marL="0" rtl="0" algn="l">
                        <a:lnSpc>
                          <a:spcPct val="171429"/>
                        </a:lnSpc>
                        <a:spcBef>
                          <a:spcPts val="0"/>
                        </a:spcBef>
                        <a:spcAft>
                          <a:spcPts val="0"/>
                        </a:spcAft>
                        <a:buNone/>
                      </a:pPr>
                      <a:r>
                        <a:rPr b="1" lang="en" sz="950">
                          <a:solidFill>
                            <a:schemeClr val="dk2"/>
                          </a:solidFill>
                        </a:rPr>
                        <a:t>$</a:t>
                      </a:r>
                      <a:r>
                        <a:rPr b="1" lang="en" sz="1000">
                          <a:solidFill>
                            <a:schemeClr val="dk2"/>
                          </a:solidFill>
                        </a:rPr>
                        <a:t>50K</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0E0E3"/>
                    </a:solidFill>
                  </a:tcPr>
                </a:tc>
              </a:tr>
              <a:tr h="325625">
                <a:tc>
                  <a:txBody>
                    <a:bodyPr/>
                    <a:lstStyle/>
                    <a:p>
                      <a:pPr indent="0" lvl="0" marL="0" rtl="0" algn="l">
                        <a:spcBef>
                          <a:spcPts val="0"/>
                        </a:spcBef>
                        <a:spcAft>
                          <a:spcPts val="0"/>
                        </a:spcAft>
                        <a:buNone/>
                      </a:pPr>
                      <a:r>
                        <a:rPr b="1" lang="en" sz="1000">
                          <a:solidFill>
                            <a:schemeClr val="dk2"/>
                          </a:solidFill>
                        </a:rPr>
                        <a:t>  </a:t>
                      </a:r>
                      <a:r>
                        <a:rPr b="1" lang="en" sz="1000">
                          <a:solidFill>
                            <a:schemeClr val="dk2"/>
                          </a:solidFill>
                        </a:rPr>
                        <a:t>Investment we are seeking</a:t>
                      </a:r>
                      <a:endParaRPr b="1" sz="100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9D2E9"/>
                    </a:solidFill>
                  </a:tcPr>
                </a:tc>
                <a:tc>
                  <a:txBody>
                    <a:bodyPr/>
                    <a:lstStyle/>
                    <a:p>
                      <a:pPr indent="0" lvl="0" marL="0" rtl="0" algn="l">
                        <a:lnSpc>
                          <a:spcPct val="171429"/>
                        </a:lnSpc>
                        <a:spcBef>
                          <a:spcPts val="0"/>
                        </a:spcBef>
                        <a:spcAft>
                          <a:spcPts val="0"/>
                        </a:spcAft>
                        <a:buNone/>
                      </a:pPr>
                      <a:r>
                        <a:rPr b="1" lang="en" sz="950">
                          <a:solidFill>
                            <a:schemeClr val="dk2"/>
                          </a:solidFill>
                        </a:rPr>
                        <a:t>$</a:t>
                      </a:r>
                      <a:r>
                        <a:rPr b="1" lang="en" sz="1000">
                          <a:solidFill>
                            <a:schemeClr val="dk2"/>
                          </a:solidFill>
                        </a:rPr>
                        <a:t>20</a:t>
                      </a:r>
                      <a:r>
                        <a:rPr b="1" lang="en" sz="1000">
                          <a:solidFill>
                            <a:schemeClr val="dk2"/>
                          </a:solidFill>
                        </a:rPr>
                        <a:t>0K</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9D2E9"/>
                    </a:solidFill>
                  </a:tcPr>
                </a:tc>
              </a:tr>
              <a:tr h="318225">
                <a:tc>
                  <a:txBody>
                    <a:bodyPr/>
                    <a:lstStyle/>
                    <a:p>
                      <a:pPr indent="0" lvl="0" marL="0" rtl="0" algn="l">
                        <a:lnSpc>
                          <a:spcPct val="171429"/>
                        </a:lnSpc>
                        <a:spcBef>
                          <a:spcPts val="0"/>
                        </a:spcBef>
                        <a:spcAft>
                          <a:spcPts val="0"/>
                        </a:spcAft>
                        <a:buNone/>
                      </a:pPr>
                      <a:r>
                        <a:rPr b="1" lang="en" sz="950">
                          <a:solidFill>
                            <a:schemeClr val="dk2"/>
                          </a:solidFill>
                        </a:rPr>
                        <a:t>Estimated Annual Sales</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CFE2F3"/>
                    </a:solidFill>
                  </a:tcPr>
                </a:tc>
                <a:tc>
                  <a:txBody>
                    <a:bodyPr/>
                    <a:lstStyle/>
                    <a:p>
                      <a:pPr indent="0" lvl="0" marL="0" rtl="0" algn="l">
                        <a:lnSpc>
                          <a:spcPct val="171429"/>
                        </a:lnSpc>
                        <a:spcBef>
                          <a:spcPts val="0"/>
                        </a:spcBef>
                        <a:spcAft>
                          <a:spcPts val="0"/>
                        </a:spcAft>
                        <a:buNone/>
                      </a:pPr>
                      <a:r>
                        <a:rPr b="1" lang="en" sz="950">
                          <a:solidFill>
                            <a:schemeClr val="dk2"/>
                          </a:solidFill>
                        </a:rPr>
                        <a:t>20K</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CFE2F3"/>
                    </a:solidFill>
                  </a:tcPr>
                </a:tc>
              </a:tr>
              <a:tr h="318225">
                <a:tc>
                  <a:txBody>
                    <a:bodyPr/>
                    <a:lstStyle/>
                    <a:p>
                      <a:pPr indent="0" lvl="0" marL="0" rtl="0" algn="l">
                        <a:lnSpc>
                          <a:spcPct val="171429"/>
                        </a:lnSpc>
                        <a:spcBef>
                          <a:spcPts val="0"/>
                        </a:spcBef>
                        <a:spcAft>
                          <a:spcPts val="0"/>
                        </a:spcAft>
                        <a:buNone/>
                      </a:pPr>
                      <a:r>
                        <a:rPr b="1" lang="en" sz="950">
                          <a:solidFill>
                            <a:schemeClr val="dk2"/>
                          </a:solidFill>
                        </a:rPr>
                        <a:t>Estimated Annual Revenue</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CFE2F3"/>
                    </a:solidFill>
                  </a:tcPr>
                </a:tc>
                <a:tc>
                  <a:txBody>
                    <a:bodyPr/>
                    <a:lstStyle/>
                    <a:p>
                      <a:pPr indent="0" lvl="0" marL="0" rtl="0" algn="l">
                        <a:lnSpc>
                          <a:spcPct val="171429"/>
                        </a:lnSpc>
                        <a:spcBef>
                          <a:spcPts val="0"/>
                        </a:spcBef>
                        <a:spcAft>
                          <a:spcPts val="0"/>
                        </a:spcAft>
                        <a:buNone/>
                      </a:pPr>
                      <a:r>
                        <a:rPr b="1" lang="en" sz="950">
                          <a:solidFill>
                            <a:schemeClr val="dk2"/>
                          </a:solidFill>
                        </a:rPr>
                        <a:t>$800K</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CFE2F3"/>
                    </a:solidFill>
                  </a:tcPr>
                </a:tc>
              </a:tr>
              <a:tr h="318225">
                <a:tc>
                  <a:txBody>
                    <a:bodyPr/>
                    <a:lstStyle/>
                    <a:p>
                      <a:pPr indent="0" lvl="0" marL="0" rtl="0" algn="l">
                        <a:lnSpc>
                          <a:spcPct val="171429"/>
                        </a:lnSpc>
                        <a:spcBef>
                          <a:spcPts val="0"/>
                        </a:spcBef>
                        <a:spcAft>
                          <a:spcPts val="0"/>
                        </a:spcAft>
                        <a:buNone/>
                      </a:pPr>
                      <a:r>
                        <a:rPr lang="en" sz="950">
                          <a:solidFill>
                            <a:schemeClr val="dk2"/>
                          </a:solidFill>
                        </a:rPr>
                        <a:t>  </a:t>
                      </a:r>
                      <a:r>
                        <a:rPr lang="en" sz="950">
                          <a:solidFill>
                            <a:schemeClr val="dk2"/>
                          </a:solidFill>
                        </a:rPr>
                        <a:t>Selling Price per Bottle</a:t>
                      </a:r>
                      <a:endParaRPr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0E0E3"/>
                    </a:solidFill>
                  </a:tcPr>
                </a:tc>
                <a:tc>
                  <a:txBody>
                    <a:bodyPr/>
                    <a:lstStyle/>
                    <a:p>
                      <a:pPr indent="0" lvl="0" marL="0" rtl="0" algn="l">
                        <a:lnSpc>
                          <a:spcPct val="171429"/>
                        </a:lnSpc>
                        <a:spcBef>
                          <a:spcPts val="0"/>
                        </a:spcBef>
                        <a:spcAft>
                          <a:spcPts val="0"/>
                        </a:spcAft>
                        <a:buNone/>
                      </a:pPr>
                      <a:r>
                        <a:rPr lang="en" sz="950">
                          <a:solidFill>
                            <a:schemeClr val="dk2"/>
                          </a:solidFill>
                        </a:rPr>
                        <a:t>$40</a:t>
                      </a:r>
                      <a:endParaRPr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0E0E3"/>
                    </a:solidFill>
                  </a:tcPr>
                </a:tc>
              </a:tr>
              <a:tr h="318225">
                <a:tc>
                  <a:txBody>
                    <a:bodyPr/>
                    <a:lstStyle/>
                    <a:p>
                      <a:pPr indent="0" lvl="0" marL="0" rtl="0" algn="l">
                        <a:lnSpc>
                          <a:spcPct val="171429"/>
                        </a:lnSpc>
                        <a:spcBef>
                          <a:spcPts val="0"/>
                        </a:spcBef>
                        <a:spcAft>
                          <a:spcPts val="0"/>
                        </a:spcAft>
                        <a:buNone/>
                      </a:pPr>
                      <a:r>
                        <a:rPr lang="en" sz="950">
                          <a:solidFill>
                            <a:schemeClr val="dk2"/>
                          </a:solidFill>
                        </a:rPr>
                        <a:t>  </a:t>
                      </a:r>
                      <a:r>
                        <a:rPr lang="en" sz="950">
                          <a:solidFill>
                            <a:schemeClr val="dk2"/>
                          </a:solidFill>
                        </a:rPr>
                        <a:t>Revenue for 20K Sales</a:t>
                      </a:r>
                      <a:endParaRPr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0E0E3"/>
                    </a:solidFill>
                  </a:tcPr>
                </a:tc>
                <a:tc>
                  <a:txBody>
                    <a:bodyPr/>
                    <a:lstStyle/>
                    <a:p>
                      <a:pPr indent="0" lvl="0" marL="0" rtl="0" algn="l">
                        <a:lnSpc>
                          <a:spcPct val="171429"/>
                        </a:lnSpc>
                        <a:spcBef>
                          <a:spcPts val="0"/>
                        </a:spcBef>
                        <a:spcAft>
                          <a:spcPts val="0"/>
                        </a:spcAft>
                        <a:buNone/>
                      </a:pPr>
                      <a:r>
                        <a:rPr lang="en" sz="950">
                          <a:solidFill>
                            <a:schemeClr val="dk2"/>
                          </a:solidFill>
                        </a:rPr>
                        <a:t>$800K</a:t>
                      </a:r>
                      <a:endParaRPr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0E0E3"/>
                    </a:solidFill>
                  </a:tcPr>
                </a:tc>
              </a:tr>
              <a:tr h="318225">
                <a:tc>
                  <a:txBody>
                    <a:bodyPr/>
                    <a:lstStyle/>
                    <a:p>
                      <a:pPr indent="0" lvl="0" marL="0" rtl="0" algn="l">
                        <a:lnSpc>
                          <a:spcPct val="171429"/>
                        </a:lnSpc>
                        <a:spcBef>
                          <a:spcPts val="0"/>
                        </a:spcBef>
                        <a:spcAft>
                          <a:spcPts val="0"/>
                        </a:spcAft>
                        <a:buNone/>
                      </a:pPr>
                      <a:r>
                        <a:rPr b="1" lang="en" sz="950">
                          <a:solidFill>
                            <a:schemeClr val="dk2"/>
                          </a:solidFill>
                        </a:rPr>
                        <a:t>Estimated Annual Expenses</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EAD1DC"/>
                    </a:solidFill>
                  </a:tcPr>
                </a:tc>
                <a:tc>
                  <a:txBody>
                    <a:bodyPr/>
                    <a:lstStyle/>
                    <a:p>
                      <a:pPr indent="0" lvl="0" marL="0" rtl="0" algn="l">
                        <a:lnSpc>
                          <a:spcPct val="171429"/>
                        </a:lnSpc>
                        <a:spcBef>
                          <a:spcPts val="0"/>
                        </a:spcBef>
                        <a:spcAft>
                          <a:spcPts val="0"/>
                        </a:spcAft>
                        <a:buNone/>
                      </a:pPr>
                      <a:r>
                        <a:rPr lang="en" sz="950">
                          <a:solidFill>
                            <a:schemeClr val="dk2"/>
                          </a:solidFill>
                        </a:rPr>
                        <a:t>$</a:t>
                      </a:r>
                      <a:r>
                        <a:rPr b="1" lang="en" sz="950">
                          <a:solidFill>
                            <a:schemeClr val="dk2"/>
                          </a:solidFill>
                        </a:rPr>
                        <a:t>260K</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EAD1DC"/>
                    </a:solidFill>
                  </a:tcPr>
                </a:tc>
              </a:tr>
              <a:tr h="318225">
                <a:tc>
                  <a:txBody>
                    <a:bodyPr/>
                    <a:lstStyle/>
                    <a:p>
                      <a:pPr indent="0" lvl="0" marL="0" rtl="0" algn="l">
                        <a:lnSpc>
                          <a:spcPct val="171429"/>
                        </a:lnSpc>
                        <a:spcBef>
                          <a:spcPts val="0"/>
                        </a:spcBef>
                        <a:spcAft>
                          <a:spcPts val="0"/>
                        </a:spcAft>
                        <a:buNone/>
                      </a:pPr>
                      <a:r>
                        <a:rPr lang="en" sz="950">
                          <a:solidFill>
                            <a:schemeClr val="dk2"/>
                          </a:solidFill>
                        </a:rPr>
                        <a:t>  </a:t>
                      </a:r>
                      <a:r>
                        <a:rPr lang="en" sz="950">
                          <a:solidFill>
                            <a:schemeClr val="dk2"/>
                          </a:solidFill>
                        </a:rPr>
                        <a:t>Cost per Bottle</a:t>
                      </a:r>
                      <a:endParaRPr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0E0E3"/>
                    </a:solidFill>
                  </a:tcPr>
                </a:tc>
                <a:tc>
                  <a:txBody>
                    <a:bodyPr/>
                    <a:lstStyle/>
                    <a:p>
                      <a:pPr indent="0" lvl="0" marL="0" rtl="0" algn="l">
                        <a:lnSpc>
                          <a:spcPct val="171429"/>
                        </a:lnSpc>
                        <a:spcBef>
                          <a:spcPts val="0"/>
                        </a:spcBef>
                        <a:spcAft>
                          <a:spcPts val="0"/>
                        </a:spcAft>
                        <a:buNone/>
                      </a:pPr>
                      <a:r>
                        <a:rPr lang="en" sz="950">
                          <a:solidFill>
                            <a:schemeClr val="dk2"/>
                          </a:solidFill>
                        </a:rPr>
                        <a:t>$18</a:t>
                      </a:r>
                      <a:endParaRPr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0E0E3"/>
                    </a:solidFill>
                  </a:tcPr>
                </a:tc>
              </a:tr>
              <a:tr h="318225">
                <a:tc>
                  <a:txBody>
                    <a:bodyPr/>
                    <a:lstStyle/>
                    <a:p>
                      <a:pPr indent="0" lvl="0" marL="0" rtl="0" algn="l">
                        <a:lnSpc>
                          <a:spcPct val="171429"/>
                        </a:lnSpc>
                        <a:spcBef>
                          <a:spcPts val="0"/>
                        </a:spcBef>
                        <a:spcAft>
                          <a:spcPts val="0"/>
                        </a:spcAft>
                        <a:buNone/>
                      </a:pPr>
                      <a:r>
                        <a:rPr lang="en" sz="950">
                          <a:solidFill>
                            <a:schemeClr val="dk2"/>
                          </a:solidFill>
                        </a:rPr>
                        <a:t>  </a:t>
                      </a:r>
                      <a:r>
                        <a:rPr lang="en" sz="950">
                          <a:solidFill>
                            <a:schemeClr val="dk2"/>
                          </a:solidFill>
                        </a:rPr>
                        <a:t>Cost of Manufacturing Bottles</a:t>
                      </a:r>
                      <a:endParaRPr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0E0E3"/>
                    </a:solidFill>
                  </a:tcPr>
                </a:tc>
                <a:tc>
                  <a:txBody>
                    <a:bodyPr/>
                    <a:lstStyle/>
                    <a:p>
                      <a:pPr indent="0" lvl="0" marL="0" rtl="0" algn="l">
                        <a:lnSpc>
                          <a:spcPct val="171429"/>
                        </a:lnSpc>
                        <a:spcBef>
                          <a:spcPts val="0"/>
                        </a:spcBef>
                        <a:spcAft>
                          <a:spcPts val="0"/>
                        </a:spcAft>
                        <a:buNone/>
                      </a:pPr>
                      <a:r>
                        <a:rPr lang="en" sz="950">
                          <a:solidFill>
                            <a:schemeClr val="dk2"/>
                          </a:solidFill>
                        </a:rPr>
                        <a:t>$160K</a:t>
                      </a:r>
                      <a:endParaRPr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0E0E3"/>
                    </a:solidFill>
                  </a:tcPr>
                </a:tc>
              </a:tr>
              <a:tr h="318225">
                <a:tc>
                  <a:txBody>
                    <a:bodyPr/>
                    <a:lstStyle/>
                    <a:p>
                      <a:pPr indent="0" lvl="0" marL="0" rtl="0" algn="l">
                        <a:lnSpc>
                          <a:spcPct val="171429"/>
                        </a:lnSpc>
                        <a:spcBef>
                          <a:spcPts val="0"/>
                        </a:spcBef>
                        <a:spcAft>
                          <a:spcPts val="0"/>
                        </a:spcAft>
                        <a:buNone/>
                      </a:pPr>
                      <a:r>
                        <a:rPr b="1" lang="en" sz="950">
                          <a:solidFill>
                            <a:schemeClr val="dk2"/>
                          </a:solidFill>
                        </a:rPr>
                        <a:t>Annual Net Profit</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9EAD3"/>
                    </a:solidFill>
                  </a:tcPr>
                </a:tc>
                <a:tc>
                  <a:txBody>
                    <a:bodyPr/>
                    <a:lstStyle/>
                    <a:p>
                      <a:pPr indent="0" lvl="0" marL="0" rtl="0" algn="l">
                        <a:lnSpc>
                          <a:spcPct val="171429"/>
                        </a:lnSpc>
                        <a:spcBef>
                          <a:spcPts val="0"/>
                        </a:spcBef>
                        <a:spcAft>
                          <a:spcPts val="0"/>
                        </a:spcAft>
                        <a:buNone/>
                      </a:pPr>
                      <a:r>
                        <a:rPr b="1" lang="en" sz="950">
                          <a:solidFill>
                            <a:schemeClr val="dk2"/>
                          </a:solidFill>
                        </a:rPr>
                        <a:t>$440K</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D9EAD3"/>
                    </a:solidFill>
                  </a:tcPr>
                </a:tc>
              </a:tr>
              <a:tr h="318225">
                <a:tc>
                  <a:txBody>
                    <a:bodyPr/>
                    <a:lstStyle/>
                    <a:p>
                      <a:pPr indent="0" lvl="0" marL="0" rtl="0" algn="l">
                        <a:lnSpc>
                          <a:spcPct val="171429"/>
                        </a:lnSpc>
                        <a:spcBef>
                          <a:spcPts val="0"/>
                        </a:spcBef>
                        <a:spcAft>
                          <a:spcPts val="0"/>
                        </a:spcAft>
                        <a:buNone/>
                      </a:pPr>
                      <a:r>
                        <a:rPr b="1" lang="en" sz="950">
                          <a:solidFill>
                            <a:schemeClr val="dk2"/>
                          </a:solidFill>
                        </a:rPr>
                        <a:t>ROI </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B6D7A8"/>
                    </a:solidFill>
                  </a:tcPr>
                </a:tc>
                <a:tc>
                  <a:txBody>
                    <a:bodyPr/>
                    <a:lstStyle/>
                    <a:p>
                      <a:pPr indent="0" lvl="0" marL="0" rtl="0" algn="l">
                        <a:lnSpc>
                          <a:spcPct val="171429"/>
                        </a:lnSpc>
                        <a:spcBef>
                          <a:spcPts val="0"/>
                        </a:spcBef>
                        <a:spcAft>
                          <a:spcPts val="0"/>
                        </a:spcAft>
                        <a:buNone/>
                      </a:pPr>
                      <a:r>
                        <a:rPr b="1" lang="en" sz="950">
                          <a:solidFill>
                            <a:schemeClr val="dk2"/>
                          </a:solidFill>
                        </a:rPr>
                        <a:t>220%</a:t>
                      </a:r>
                      <a:endParaRPr b="1" sz="950">
                        <a:solidFill>
                          <a:schemeClr val="dk2"/>
                        </a:solidFill>
                      </a:endParaRPr>
                    </a:p>
                  </a:txBody>
                  <a:tcPr marT="91425" marB="91425" marR="91425" marL="91425" anchor="ctr">
                    <a:lnL cap="flat" cmpd="sng" w="9525">
                      <a:solidFill>
                        <a:srgbClr val="0D0D0D"/>
                      </a:solidFill>
                      <a:prstDash val="solid"/>
                      <a:round/>
                      <a:headEnd len="sm" w="sm" type="none"/>
                      <a:tailEnd len="sm" w="sm" type="none"/>
                    </a:lnL>
                    <a:lnR cap="flat" cmpd="sng" w="9525">
                      <a:solidFill>
                        <a:srgbClr val="0D0D0D"/>
                      </a:solidFill>
                      <a:prstDash val="solid"/>
                      <a:round/>
                      <a:headEnd len="sm" w="sm" type="none"/>
                      <a:tailEnd len="sm" w="sm" type="none"/>
                    </a:lnR>
                    <a:lnT cap="flat" cmpd="sng" w="9525">
                      <a:solidFill>
                        <a:srgbClr val="0D0D0D"/>
                      </a:solidFill>
                      <a:prstDash val="solid"/>
                      <a:round/>
                      <a:headEnd len="sm" w="sm" type="none"/>
                      <a:tailEnd len="sm" w="sm" type="none"/>
                    </a:lnT>
                    <a:lnB cap="flat" cmpd="sng" w="9525">
                      <a:solidFill>
                        <a:srgbClr val="0D0D0D"/>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F4F9"/>
        </a:solidFill>
      </p:bgPr>
    </p:bg>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3137400" y="1899525"/>
            <a:ext cx="2869200" cy="2101500"/>
          </a:xfrm>
          <a:prstGeom prst="ellipse">
            <a:avLst/>
          </a:prstGeom>
          <a:noFill/>
          <a:ln>
            <a:noFill/>
          </a:ln>
        </p:spPr>
      </p:pic>
      <p:pic>
        <p:nvPicPr>
          <p:cNvPr id="71" name="Google Shape;71;p15"/>
          <p:cNvPicPr preferRelativeResize="0"/>
          <p:nvPr/>
        </p:nvPicPr>
        <p:blipFill rotWithShape="1">
          <a:blip r:embed="rId4">
            <a:alphaModFix/>
          </a:blip>
          <a:srcRect b="-2009" l="0" r="-7250" t="2010"/>
          <a:stretch/>
        </p:blipFill>
        <p:spPr>
          <a:xfrm>
            <a:off x="3192900" y="-241775"/>
            <a:ext cx="2758200" cy="2571750"/>
          </a:xfrm>
          <a:prstGeom prst="rect">
            <a:avLst/>
          </a:prstGeom>
          <a:noFill/>
          <a:ln>
            <a:noFill/>
          </a:ln>
        </p:spPr>
      </p:pic>
      <p:sp>
        <p:nvSpPr>
          <p:cNvPr id="72" name="Google Shape;72;p15"/>
          <p:cNvSpPr txBox="1"/>
          <p:nvPr/>
        </p:nvSpPr>
        <p:spPr>
          <a:xfrm>
            <a:off x="54975" y="1460225"/>
            <a:ext cx="3048000" cy="27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Calibri"/>
                <a:ea typeface="Calibri"/>
                <a:cs typeface="Calibri"/>
                <a:sym typeface="Calibri"/>
              </a:rPr>
              <a:t>Dehydration can impair cognitive function!</a:t>
            </a:r>
            <a:endParaRPr sz="1800">
              <a:solidFill>
                <a:schemeClr val="dk2"/>
              </a:solidFill>
              <a:latin typeface="Calibri"/>
              <a:ea typeface="Calibri"/>
              <a:cs typeface="Calibri"/>
              <a:sym typeface="Calibri"/>
            </a:endParaRPr>
          </a:p>
          <a:p>
            <a:pPr indent="0" lvl="0" marL="0" rtl="0" algn="ctr">
              <a:spcBef>
                <a:spcPts val="0"/>
              </a:spcBef>
              <a:spcAft>
                <a:spcPts val="0"/>
              </a:spcAft>
              <a:buNone/>
            </a:pPr>
            <a:r>
              <a:t/>
            </a:r>
            <a:endParaRPr sz="1200">
              <a:solidFill>
                <a:schemeClr val="dk2"/>
              </a:solidFill>
              <a:latin typeface="Calibri"/>
              <a:ea typeface="Calibri"/>
              <a:cs typeface="Calibri"/>
              <a:sym typeface="Calibri"/>
            </a:endParaRPr>
          </a:p>
          <a:p>
            <a:pPr indent="0" lvl="0" marL="0" rtl="0" algn="ctr">
              <a:spcBef>
                <a:spcPts val="0"/>
              </a:spcBef>
              <a:spcAft>
                <a:spcPts val="0"/>
              </a:spcAft>
              <a:buNone/>
            </a:pPr>
            <a:r>
              <a:rPr lang="en" sz="1300">
                <a:solidFill>
                  <a:schemeClr val="dk2"/>
                </a:solidFill>
                <a:latin typeface="Calibri"/>
                <a:ea typeface="Calibri"/>
                <a:cs typeface="Calibri"/>
                <a:sym typeface="Calibri"/>
              </a:rPr>
              <a:t>Studies show that if your hydration levels are even 3% off of where they should be, you can experience noticeable impairment. Short term memory, visual perception, and motor ability all became significantly impaired in those who were dehydrated.</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73" name="Google Shape;73;p15"/>
          <p:cNvSpPr txBox="1"/>
          <p:nvPr/>
        </p:nvSpPr>
        <p:spPr>
          <a:xfrm>
            <a:off x="5972250" y="1512000"/>
            <a:ext cx="2758200" cy="27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1800">
                <a:solidFill>
                  <a:schemeClr val="dk2"/>
                </a:solidFill>
                <a:latin typeface="Calibri"/>
                <a:ea typeface="Calibri"/>
                <a:cs typeface="Calibri"/>
                <a:sym typeface="Calibri"/>
              </a:rPr>
              <a:t>75% of Americans are chronically dehydrated!</a:t>
            </a:r>
            <a:endParaRPr sz="1800">
              <a:solidFill>
                <a:schemeClr val="dk2"/>
              </a:solidFill>
              <a:latin typeface="Calibri"/>
              <a:ea typeface="Calibri"/>
              <a:cs typeface="Calibri"/>
              <a:sym typeface="Calibri"/>
            </a:endParaRPr>
          </a:p>
          <a:p>
            <a:pPr indent="0" lvl="0" marL="0" rtl="0" algn="ctr">
              <a:spcBef>
                <a:spcPts val="0"/>
              </a:spcBef>
              <a:spcAft>
                <a:spcPts val="0"/>
              </a:spcAft>
              <a:buNone/>
            </a:pPr>
            <a:br>
              <a:rPr lang="en" sz="1300">
                <a:solidFill>
                  <a:schemeClr val="dk2"/>
                </a:solidFill>
                <a:latin typeface="Calibri"/>
                <a:ea typeface="Calibri"/>
                <a:cs typeface="Calibri"/>
                <a:sym typeface="Calibri"/>
              </a:rPr>
            </a:br>
            <a:r>
              <a:rPr lang="en" sz="1300">
                <a:solidFill>
                  <a:schemeClr val="dk2"/>
                </a:solidFill>
                <a:latin typeface="Calibri"/>
                <a:ea typeface="Calibri"/>
                <a:cs typeface="Calibri"/>
                <a:sym typeface="Calibri"/>
              </a:rPr>
              <a:t>According to an article by </a:t>
            </a:r>
            <a:r>
              <a:rPr lang="en" sz="1300">
                <a:solidFill>
                  <a:schemeClr val="dk2"/>
                </a:solidFill>
                <a:latin typeface="Calibri"/>
                <a:ea typeface="Calibri"/>
                <a:cs typeface="Calibri"/>
                <a:sym typeface="Calibri"/>
              </a:rPr>
              <a:t>the</a:t>
            </a:r>
            <a:r>
              <a:rPr lang="en" sz="1300">
                <a:solidFill>
                  <a:schemeClr val="dk2"/>
                </a:solidFill>
                <a:latin typeface="Calibri"/>
                <a:ea typeface="Calibri"/>
                <a:cs typeface="Calibri"/>
                <a:sym typeface="Calibri"/>
              </a:rPr>
              <a:t> National Institute of Health (NIH), the lay press estimates 75% of Americans are chronically dehydrated.</a:t>
            </a:r>
            <a:endParaRPr sz="1300">
              <a:solidFill>
                <a:schemeClr val="dk2"/>
              </a:solidFill>
              <a:latin typeface="Calibri"/>
              <a:ea typeface="Calibri"/>
              <a:cs typeface="Calibri"/>
              <a:sym typeface="Calibri"/>
            </a:endParaRPr>
          </a:p>
          <a:p>
            <a:pPr indent="0" lvl="0" marL="0" rtl="0" algn="ctr">
              <a:spcBef>
                <a:spcPts val="0"/>
              </a:spcBef>
              <a:spcAft>
                <a:spcPts val="0"/>
              </a:spcAft>
              <a:buNone/>
            </a:pPr>
            <a:r>
              <a:t/>
            </a:r>
            <a:endParaRPr sz="1300">
              <a:solidFill>
                <a:schemeClr val="dk2"/>
              </a:solidFill>
              <a:latin typeface="Calibri"/>
              <a:ea typeface="Calibri"/>
              <a:cs typeface="Calibri"/>
              <a:sym typeface="Calibri"/>
            </a:endParaRPr>
          </a:p>
        </p:txBody>
      </p:sp>
      <p:sp>
        <p:nvSpPr>
          <p:cNvPr id="74" name="Google Shape;74;p15"/>
          <p:cNvSpPr txBox="1"/>
          <p:nvPr/>
        </p:nvSpPr>
        <p:spPr>
          <a:xfrm>
            <a:off x="750975" y="4183625"/>
            <a:ext cx="7752000" cy="12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Calibri"/>
                <a:ea typeface="Calibri"/>
                <a:cs typeface="Calibri"/>
                <a:sym typeface="Calibri"/>
              </a:rPr>
              <a:t>Men need to drink around 104 oz of water / day</a:t>
            </a:r>
            <a:endParaRPr sz="1800">
              <a:solidFill>
                <a:schemeClr val="dk2"/>
              </a:solidFill>
              <a:latin typeface="Calibri"/>
              <a:ea typeface="Calibri"/>
              <a:cs typeface="Calibri"/>
              <a:sym typeface="Calibri"/>
            </a:endParaRPr>
          </a:p>
          <a:p>
            <a:pPr indent="0" lvl="0" marL="0" rtl="0" algn="ctr">
              <a:spcBef>
                <a:spcPts val="0"/>
              </a:spcBef>
              <a:spcAft>
                <a:spcPts val="0"/>
              </a:spcAft>
              <a:buNone/>
            </a:pPr>
            <a:r>
              <a:rPr lang="en" sz="1800">
                <a:solidFill>
                  <a:schemeClr val="dk2"/>
                </a:solidFill>
                <a:latin typeface="Calibri"/>
                <a:ea typeface="Calibri"/>
                <a:cs typeface="Calibri"/>
                <a:sym typeface="Calibri"/>
              </a:rPr>
              <a:t>Women </a:t>
            </a:r>
            <a:r>
              <a:rPr lang="en" sz="1800">
                <a:solidFill>
                  <a:schemeClr val="dk2"/>
                </a:solidFill>
                <a:latin typeface="Calibri"/>
                <a:ea typeface="Calibri"/>
                <a:cs typeface="Calibri"/>
                <a:sym typeface="Calibri"/>
              </a:rPr>
              <a:t>need</a:t>
            </a:r>
            <a:r>
              <a:rPr lang="en" sz="1800">
                <a:solidFill>
                  <a:schemeClr val="dk2"/>
                </a:solidFill>
                <a:latin typeface="Calibri"/>
                <a:ea typeface="Calibri"/>
                <a:cs typeface="Calibri"/>
                <a:sym typeface="Calibri"/>
              </a:rPr>
              <a:t> to drink around 72 oz of water / day</a:t>
            </a:r>
            <a:br>
              <a:rPr lang="en" sz="1800">
                <a:solidFill>
                  <a:schemeClr val="dk2"/>
                </a:solidFill>
                <a:latin typeface="Calibri"/>
                <a:ea typeface="Calibri"/>
                <a:cs typeface="Calibri"/>
                <a:sym typeface="Calibri"/>
              </a:rPr>
            </a:br>
            <a:endParaRPr sz="1800">
              <a:solidFill>
                <a:schemeClr val="dk2"/>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65" name="Shape 265"/>
        <p:cNvGrpSpPr/>
        <p:nvPr/>
      </p:nvGrpSpPr>
      <p:grpSpPr>
        <a:xfrm>
          <a:off x="0" y="0"/>
          <a:ext cx="0" cy="0"/>
          <a:chOff x="0" y="0"/>
          <a:chExt cx="0" cy="0"/>
        </a:xfrm>
      </p:grpSpPr>
      <p:sp>
        <p:nvSpPr>
          <p:cNvPr id="266" name="Google Shape;266;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Risk Analysis</a:t>
            </a:r>
            <a:endParaRPr sz="3555">
              <a:latin typeface="Oswald SemiBold"/>
              <a:ea typeface="Oswald SemiBold"/>
              <a:cs typeface="Oswald SemiBold"/>
              <a:sym typeface="Oswald SemiBold"/>
            </a:endParaRPr>
          </a:p>
        </p:txBody>
      </p:sp>
      <p:sp>
        <p:nvSpPr>
          <p:cNvPr id="267" name="Google Shape;267;p42"/>
          <p:cNvSpPr txBox="1"/>
          <p:nvPr>
            <p:ph type="title"/>
          </p:nvPr>
        </p:nvSpPr>
        <p:spPr>
          <a:xfrm>
            <a:off x="311700" y="1141150"/>
            <a:ext cx="8520600" cy="1016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905">
                <a:latin typeface="Oswald SemiBold"/>
                <a:ea typeface="Oswald SemiBold"/>
                <a:cs typeface="Oswald SemiBold"/>
                <a:sym typeface="Oswald SemiBold"/>
              </a:rPr>
              <a:t>External Risks</a:t>
            </a:r>
            <a:endParaRPr sz="1905">
              <a:latin typeface="Oswald SemiBold"/>
              <a:ea typeface="Oswald SemiBold"/>
              <a:cs typeface="Oswald SemiBold"/>
              <a:sym typeface="Oswald SemiBold"/>
            </a:endParaRPr>
          </a:p>
          <a:p>
            <a:pPr indent="-337502" lvl="0" marL="457200" rtl="0" algn="l">
              <a:spcBef>
                <a:spcPts val="0"/>
              </a:spcBef>
              <a:spcAft>
                <a:spcPts val="0"/>
              </a:spcAft>
              <a:buSzPct val="100000"/>
              <a:buFont typeface="Oswald SemiBold"/>
              <a:buChar char="-"/>
            </a:pPr>
            <a:r>
              <a:rPr lang="en" sz="1905">
                <a:latin typeface="Oswald SemiBold"/>
                <a:ea typeface="Oswald SemiBold"/>
                <a:cs typeface="Oswald SemiBold"/>
                <a:sym typeface="Oswald SemiBold"/>
              </a:rPr>
              <a:t>Market Penetration and Sustenance </a:t>
            </a:r>
            <a:endParaRPr sz="1905">
              <a:latin typeface="Oswald SemiBold"/>
              <a:ea typeface="Oswald SemiBold"/>
              <a:cs typeface="Oswald SemiBold"/>
              <a:sym typeface="Oswald SemiBold"/>
            </a:endParaRPr>
          </a:p>
          <a:p>
            <a:pPr indent="0" lvl="0" marL="0" rtl="0" algn="l">
              <a:spcBef>
                <a:spcPts val="0"/>
              </a:spcBef>
              <a:spcAft>
                <a:spcPts val="0"/>
              </a:spcAft>
              <a:buNone/>
            </a:pPr>
            <a:br>
              <a:rPr lang="en" sz="1905">
                <a:latin typeface="Oswald SemiBold"/>
                <a:ea typeface="Oswald SemiBold"/>
                <a:cs typeface="Oswald SemiBold"/>
                <a:sym typeface="Oswald SemiBold"/>
              </a:rPr>
            </a:br>
            <a:r>
              <a:rPr lang="en" sz="1905">
                <a:latin typeface="Oswald SemiBold"/>
                <a:ea typeface="Oswald SemiBold"/>
                <a:cs typeface="Oswald SemiBold"/>
                <a:sym typeface="Oswald SemiBold"/>
              </a:rPr>
              <a:t>Internal</a:t>
            </a:r>
            <a:r>
              <a:rPr lang="en" sz="1905">
                <a:latin typeface="Oswald SemiBold"/>
                <a:ea typeface="Oswald SemiBold"/>
                <a:cs typeface="Oswald SemiBold"/>
                <a:sym typeface="Oswald SemiBold"/>
              </a:rPr>
              <a:t> Risks</a:t>
            </a:r>
            <a:endParaRPr sz="1905">
              <a:latin typeface="Oswald SemiBold"/>
              <a:ea typeface="Oswald SemiBold"/>
              <a:cs typeface="Oswald SemiBold"/>
              <a:sym typeface="Oswald SemiBold"/>
            </a:endParaRPr>
          </a:p>
          <a:p>
            <a:pPr indent="-337502" lvl="0" marL="457200" rtl="0" algn="l">
              <a:spcBef>
                <a:spcPts val="0"/>
              </a:spcBef>
              <a:spcAft>
                <a:spcPts val="0"/>
              </a:spcAft>
              <a:buSzPct val="100000"/>
              <a:buFont typeface="Oswald SemiBold"/>
              <a:buChar char="-"/>
            </a:pPr>
            <a:r>
              <a:rPr lang="en" sz="1905">
                <a:latin typeface="Oswald SemiBold"/>
                <a:ea typeface="Oswald SemiBold"/>
                <a:cs typeface="Oswald SemiBold"/>
                <a:sym typeface="Oswald SemiBold"/>
              </a:rPr>
              <a:t>Shortage of funding</a:t>
            </a:r>
            <a:endParaRPr sz="1905">
              <a:latin typeface="Oswald SemiBold"/>
              <a:ea typeface="Oswald SemiBold"/>
              <a:cs typeface="Oswald SemiBold"/>
              <a:sym typeface="Oswald SemiBold"/>
            </a:endParaRPr>
          </a:p>
          <a:p>
            <a:pPr indent="-337502" lvl="0" marL="457200" rtl="0" algn="l">
              <a:spcBef>
                <a:spcPts val="0"/>
              </a:spcBef>
              <a:spcAft>
                <a:spcPts val="0"/>
              </a:spcAft>
              <a:buSzPct val="100000"/>
              <a:buFont typeface="Oswald SemiBold"/>
              <a:buChar char="-"/>
            </a:pPr>
            <a:r>
              <a:rPr lang="en" sz="1905">
                <a:latin typeface="Oswald SemiBold"/>
                <a:ea typeface="Oswald SemiBold"/>
                <a:cs typeface="Oswald SemiBold"/>
                <a:sym typeface="Oswald SemiBold"/>
              </a:rPr>
              <a:t>Supplier price fluctuations</a:t>
            </a:r>
            <a:endParaRPr sz="1905">
              <a:latin typeface="Oswald SemiBold"/>
              <a:ea typeface="Oswald SemiBold"/>
              <a:cs typeface="Oswald SemiBold"/>
              <a:sym typeface="Oswald SemiBold"/>
            </a:endParaRPr>
          </a:p>
          <a:p>
            <a:pPr indent="-337502" lvl="0" marL="457200" rtl="0" algn="l">
              <a:spcBef>
                <a:spcPts val="0"/>
              </a:spcBef>
              <a:spcAft>
                <a:spcPts val="0"/>
              </a:spcAft>
              <a:buSzPct val="100000"/>
              <a:buFont typeface="Oswald SemiBold"/>
              <a:buChar char="-"/>
            </a:pPr>
            <a:r>
              <a:rPr lang="en" sz="1905">
                <a:latin typeface="Oswald SemiBold"/>
                <a:ea typeface="Oswald SemiBold"/>
                <a:cs typeface="Oswald SemiBold"/>
                <a:sym typeface="Oswald SemiBold"/>
              </a:rPr>
              <a:t>Customer Retention</a:t>
            </a:r>
            <a:endParaRPr sz="1905">
              <a:latin typeface="Oswald SemiBold"/>
              <a:ea typeface="Oswald SemiBold"/>
              <a:cs typeface="Oswald SemiBold"/>
              <a:sym typeface="Oswald SemiBold"/>
            </a:endParaRPr>
          </a:p>
          <a:p>
            <a:pPr indent="-337502" lvl="0" marL="457200" rtl="0" algn="l">
              <a:spcBef>
                <a:spcPts val="0"/>
              </a:spcBef>
              <a:spcAft>
                <a:spcPts val="0"/>
              </a:spcAft>
              <a:buSzPct val="100000"/>
              <a:buFont typeface="Oswald SemiBold"/>
              <a:buChar char="-"/>
            </a:pPr>
            <a:r>
              <a:rPr lang="en" sz="1905">
                <a:latin typeface="Oswald SemiBold"/>
                <a:ea typeface="Oswald SemiBold"/>
                <a:cs typeface="Oswald SemiBold"/>
                <a:sym typeface="Oswald SemiBold"/>
              </a:rPr>
              <a:t>Logistics fluctuations</a:t>
            </a:r>
            <a:endParaRPr sz="1905">
              <a:latin typeface="Oswald SemiBold"/>
              <a:ea typeface="Oswald SemiBold"/>
              <a:cs typeface="Oswald SemiBold"/>
              <a:sym typeface="Oswald SemiBold"/>
            </a:endParaRPr>
          </a:p>
          <a:p>
            <a:pPr indent="0" lvl="0" marL="0" rtl="0" algn="l">
              <a:spcBef>
                <a:spcPts val="0"/>
              </a:spcBef>
              <a:spcAft>
                <a:spcPts val="0"/>
              </a:spcAft>
              <a:buNone/>
            </a:pPr>
            <a:r>
              <a:t/>
            </a:r>
            <a:endParaRPr sz="1905">
              <a:latin typeface="Oswald SemiBold"/>
              <a:ea typeface="Oswald SemiBold"/>
              <a:cs typeface="Oswald SemiBold"/>
              <a:sym typeface="Oswald SemiBold"/>
            </a:endParaRPr>
          </a:p>
          <a:p>
            <a:pPr indent="0" lvl="0" marL="0" rtl="0" algn="l">
              <a:spcBef>
                <a:spcPts val="0"/>
              </a:spcBef>
              <a:spcAft>
                <a:spcPts val="0"/>
              </a:spcAft>
              <a:buNone/>
            </a:pPr>
            <a:r>
              <a:t/>
            </a:r>
            <a:endParaRPr sz="1905">
              <a:latin typeface="Oswald SemiBold"/>
              <a:ea typeface="Oswald SemiBold"/>
              <a:cs typeface="Oswald SemiBold"/>
              <a:sym typeface="Oswald SemiBold"/>
            </a:endParaRPr>
          </a:p>
        </p:txBody>
      </p:sp>
      <p:sp>
        <p:nvSpPr>
          <p:cNvPr id="268" name="Google Shape;268;p42"/>
          <p:cNvSpPr txBox="1"/>
          <p:nvPr>
            <p:ph type="title"/>
          </p:nvPr>
        </p:nvSpPr>
        <p:spPr>
          <a:xfrm>
            <a:off x="311700" y="3424900"/>
            <a:ext cx="8520600" cy="134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905">
                <a:latin typeface="Oswald SemiBold"/>
                <a:ea typeface="Oswald SemiBold"/>
                <a:cs typeface="Oswald SemiBold"/>
                <a:sym typeface="Oswald SemiBold"/>
              </a:rPr>
              <a:t>Mitigation and Contingency</a:t>
            </a:r>
            <a:endParaRPr sz="1905">
              <a:latin typeface="Oswald SemiBold"/>
              <a:ea typeface="Oswald SemiBold"/>
              <a:cs typeface="Oswald SemiBold"/>
              <a:sym typeface="Oswald SemiBold"/>
            </a:endParaRPr>
          </a:p>
          <a:p>
            <a:pPr indent="-337502" lvl="0" marL="457200" rtl="0" algn="l">
              <a:spcBef>
                <a:spcPts val="0"/>
              </a:spcBef>
              <a:spcAft>
                <a:spcPts val="0"/>
              </a:spcAft>
              <a:buSzPct val="100000"/>
              <a:buFont typeface="Oswald SemiBold"/>
              <a:buChar char="-"/>
            </a:pPr>
            <a:r>
              <a:rPr lang="en" sz="1905">
                <a:latin typeface="Oswald SemiBold"/>
                <a:ea typeface="Oswald SemiBold"/>
                <a:cs typeface="Oswald SemiBold"/>
                <a:sym typeface="Oswald SemiBold"/>
              </a:rPr>
              <a:t>Aggressive Marketing</a:t>
            </a:r>
            <a:endParaRPr sz="1905">
              <a:latin typeface="Oswald SemiBold"/>
              <a:ea typeface="Oswald SemiBold"/>
              <a:cs typeface="Oswald SemiBold"/>
              <a:sym typeface="Oswald SemiBold"/>
            </a:endParaRPr>
          </a:p>
          <a:p>
            <a:pPr indent="-337502" lvl="0" marL="457200" rtl="0" algn="l">
              <a:spcBef>
                <a:spcPts val="0"/>
              </a:spcBef>
              <a:spcAft>
                <a:spcPts val="0"/>
              </a:spcAft>
              <a:buSzPct val="100000"/>
              <a:buFont typeface="Oswald SemiBold"/>
              <a:buChar char="-"/>
            </a:pPr>
            <a:r>
              <a:rPr lang="en" sz="1905">
                <a:latin typeface="Oswald SemiBold"/>
                <a:ea typeface="Oswald SemiBold"/>
                <a:cs typeface="Oswald SemiBold"/>
                <a:sym typeface="Oswald SemiBold"/>
              </a:rPr>
              <a:t>Tie ups with companies, universities </a:t>
            </a:r>
            <a:br>
              <a:rPr lang="en" sz="1905">
                <a:latin typeface="Oswald SemiBold"/>
                <a:ea typeface="Oswald SemiBold"/>
                <a:cs typeface="Oswald SemiBold"/>
                <a:sym typeface="Oswald SemiBold"/>
              </a:rPr>
            </a:br>
            <a:r>
              <a:rPr lang="en" sz="1905">
                <a:latin typeface="Oswald SemiBold"/>
                <a:ea typeface="Oswald SemiBold"/>
                <a:cs typeface="Oswald SemiBold"/>
                <a:sym typeface="Oswald SemiBold"/>
              </a:rPr>
              <a:t>and fitness centers</a:t>
            </a:r>
            <a:endParaRPr sz="1905">
              <a:latin typeface="Oswald SemiBold"/>
              <a:ea typeface="Oswald SemiBold"/>
              <a:cs typeface="Oswald SemiBold"/>
              <a:sym typeface="Oswald SemiBold"/>
            </a:endParaRPr>
          </a:p>
          <a:p>
            <a:pPr indent="-337502" lvl="0" marL="457200" rtl="0" algn="l">
              <a:spcBef>
                <a:spcPts val="0"/>
              </a:spcBef>
              <a:spcAft>
                <a:spcPts val="0"/>
              </a:spcAft>
              <a:buSzPct val="100000"/>
              <a:buFont typeface="Oswald SemiBold"/>
              <a:buChar char="-"/>
            </a:pPr>
            <a:r>
              <a:rPr lang="en" sz="1905">
                <a:latin typeface="Oswald SemiBold"/>
                <a:ea typeface="Oswald SemiBold"/>
                <a:cs typeface="Oswald SemiBold"/>
                <a:sym typeface="Oswald SemiBold"/>
              </a:rPr>
              <a:t>In house manufacturing</a:t>
            </a:r>
            <a:endParaRPr sz="1905">
              <a:latin typeface="Oswald SemiBold"/>
              <a:ea typeface="Oswald SemiBold"/>
              <a:cs typeface="Oswald SemiBold"/>
              <a:sym typeface="Oswald SemiBold"/>
            </a:endParaRPr>
          </a:p>
          <a:p>
            <a:pPr indent="-337502" lvl="0" marL="457200" rtl="0" algn="l">
              <a:spcBef>
                <a:spcPts val="0"/>
              </a:spcBef>
              <a:spcAft>
                <a:spcPts val="0"/>
              </a:spcAft>
              <a:buSzPct val="100000"/>
              <a:buFont typeface="Oswald SemiBold"/>
              <a:buChar char="-"/>
            </a:pPr>
            <a:r>
              <a:rPr lang="en" sz="1905">
                <a:latin typeface="Oswald SemiBold"/>
                <a:ea typeface="Oswald SemiBold"/>
                <a:cs typeface="Oswald SemiBold"/>
                <a:sym typeface="Oswald SemiBold"/>
              </a:rPr>
              <a:t>Innovate business model</a:t>
            </a:r>
            <a:endParaRPr sz="1905">
              <a:latin typeface="Oswald SemiBold"/>
              <a:ea typeface="Oswald SemiBold"/>
              <a:cs typeface="Oswald SemiBold"/>
              <a:sym typeface="Oswald SemiBold"/>
            </a:endParaRPr>
          </a:p>
          <a:p>
            <a:pPr indent="0" lvl="0" marL="0" rtl="0" algn="l">
              <a:spcBef>
                <a:spcPts val="0"/>
              </a:spcBef>
              <a:spcAft>
                <a:spcPts val="0"/>
              </a:spcAft>
              <a:buNone/>
            </a:pPr>
            <a:r>
              <a:t/>
            </a:r>
            <a:endParaRPr sz="1905">
              <a:latin typeface="Oswald SemiBold"/>
              <a:ea typeface="Oswald SemiBold"/>
              <a:cs typeface="Oswald SemiBold"/>
              <a:sym typeface="Oswald SemiBold"/>
            </a:endParaRPr>
          </a:p>
          <a:p>
            <a:pPr indent="0" lvl="0" marL="0" rtl="0" algn="l">
              <a:spcBef>
                <a:spcPts val="0"/>
              </a:spcBef>
              <a:spcAft>
                <a:spcPts val="0"/>
              </a:spcAft>
              <a:buNone/>
            </a:pPr>
            <a:r>
              <a:t/>
            </a:r>
            <a:endParaRPr sz="1905">
              <a:latin typeface="Oswald SemiBold"/>
              <a:ea typeface="Oswald SemiBold"/>
              <a:cs typeface="Oswald SemiBold"/>
              <a:sym typeface="Oswald SemiBold"/>
            </a:endParaRPr>
          </a:p>
        </p:txBody>
      </p:sp>
      <p:pic>
        <p:nvPicPr>
          <p:cNvPr id="269" name="Google Shape;269;p42"/>
          <p:cNvPicPr preferRelativeResize="0"/>
          <p:nvPr/>
        </p:nvPicPr>
        <p:blipFill>
          <a:blip r:embed="rId3">
            <a:alphaModFix/>
          </a:blip>
          <a:stretch>
            <a:fillRect/>
          </a:stretch>
        </p:blipFill>
        <p:spPr>
          <a:xfrm>
            <a:off x="4421750" y="915625"/>
            <a:ext cx="4722250" cy="3730125"/>
          </a:xfrm>
          <a:prstGeom prst="rect">
            <a:avLst/>
          </a:prstGeom>
          <a:noFill/>
          <a:ln>
            <a:noFill/>
          </a:ln>
        </p:spPr>
      </p:pic>
      <p:pic>
        <p:nvPicPr>
          <p:cNvPr id="270" name="Google Shape;270;p42"/>
          <p:cNvPicPr preferRelativeResize="0"/>
          <p:nvPr/>
        </p:nvPicPr>
        <p:blipFill>
          <a:blip r:embed="rId4">
            <a:alphaModFix/>
          </a:blip>
          <a:stretch>
            <a:fillRect/>
          </a:stretch>
        </p:blipFill>
        <p:spPr>
          <a:xfrm>
            <a:off x="4102850" y="1510062"/>
            <a:ext cx="318900" cy="2541250"/>
          </a:xfrm>
          <a:prstGeom prst="rect">
            <a:avLst/>
          </a:prstGeom>
          <a:noFill/>
          <a:ln>
            <a:noFill/>
          </a:ln>
        </p:spPr>
      </p:pic>
      <p:pic>
        <p:nvPicPr>
          <p:cNvPr id="271" name="Google Shape;271;p42"/>
          <p:cNvPicPr preferRelativeResize="0"/>
          <p:nvPr/>
        </p:nvPicPr>
        <p:blipFill rotWithShape="1">
          <a:blip r:embed="rId5">
            <a:alphaModFix/>
          </a:blip>
          <a:srcRect b="0" l="12100" r="-12099" t="0"/>
          <a:stretch/>
        </p:blipFill>
        <p:spPr>
          <a:xfrm>
            <a:off x="3947775" y="1941250"/>
            <a:ext cx="431100" cy="1772275"/>
          </a:xfrm>
          <a:prstGeom prst="rect">
            <a:avLst/>
          </a:prstGeom>
          <a:noFill/>
          <a:ln>
            <a:noFill/>
          </a:ln>
        </p:spPr>
      </p:pic>
      <p:pic>
        <p:nvPicPr>
          <p:cNvPr id="272" name="Google Shape;272;p42"/>
          <p:cNvPicPr preferRelativeResize="0"/>
          <p:nvPr/>
        </p:nvPicPr>
        <p:blipFill>
          <a:blip r:embed="rId6">
            <a:alphaModFix/>
          </a:blip>
          <a:stretch>
            <a:fillRect/>
          </a:stretch>
        </p:blipFill>
        <p:spPr>
          <a:xfrm>
            <a:off x="5570275" y="4645750"/>
            <a:ext cx="2223275" cy="279000"/>
          </a:xfrm>
          <a:prstGeom prst="rect">
            <a:avLst/>
          </a:prstGeom>
          <a:noFill/>
          <a:ln>
            <a:noFill/>
          </a:ln>
        </p:spPr>
      </p:pic>
      <p:pic>
        <p:nvPicPr>
          <p:cNvPr id="273" name="Google Shape;273;p42"/>
          <p:cNvPicPr preferRelativeResize="0"/>
          <p:nvPr/>
        </p:nvPicPr>
        <p:blipFill>
          <a:blip r:embed="rId7">
            <a:alphaModFix/>
          </a:blip>
          <a:stretch>
            <a:fillRect/>
          </a:stretch>
        </p:blipFill>
        <p:spPr>
          <a:xfrm>
            <a:off x="5779825" y="4767400"/>
            <a:ext cx="1545500" cy="375925"/>
          </a:xfrm>
          <a:prstGeom prst="rect">
            <a:avLst/>
          </a:prstGeom>
          <a:noFill/>
          <a:ln>
            <a:noFill/>
          </a:ln>
        </p:spPr>
      </p:pic>
      <p:sp>
        <p:nvSpPr>
          <p:cNvPr id="274" name="Google Shape;274;p42"/>
          <p:cNvSpPr txBox="1"/>
          <p:nvPr/>
        </p:nvSpPr>
        <p:spPr>
          <a:xfrm>
            <a:off x="5215088" y="572425"/>
            <a:ext cx="3000000" cy="400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dk2"/>
                </a:solidFill>
              </a:rPr>
              <a:t>The Project Risk Profile</a:t>
            </a:r>
            <a:endParaRPr sz="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78" name="Shape 278"/>
        <p:cNvGrpSpPr/>
        <p:nvPr/>
      </p:nvGrpSpPr>
      <p:grpSpPr>
        <a:xfrm>
          <a:off x="0" y="0"/>
          <a:ext cx="0" cy="0"/>
          <a:chOff x="0" y="0"/>
          <a:chExt cx="0" cy="0"/>
        </a:xfrm>
      </p:grpSpPr>
      <p:sp>
        <p:nvSpPr>
          <p:cNvPr id="279" name="Google Shape;279;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CONCLUSION</a:t>
            </a:r>
            <a:endParaRPr sz="3555">
              <a:latin typeface="Oswald SemiBold"/>
              <a:ea typeface="Oswald SemiBold"/>
              <a:cs typeface="Oswald SemiBold"/>
              <a:sym typeface="Oswald SemiBold"/>
            </a:endParaRPr>
          </a:p>
        </p:txBody>
      </p:sp>
      <p:sp>
        <p:nvSpPr>
          <p:cNvPr id="280" name="Google Shape;280;p43"/>
          <p:cNvSpPr txBox="1"/>
          <p:nvPr>
            <p:ph type="title"/>
          </p:nvPr>
        </p:nvSpPr>
        <p:spPr>
          <a:xfrm>
            <a:off x="551100" y="1119400"/>
            <a:ext cx="8520600" cy="1016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57725"/>
              <a:buFont typeface="Arial"/>
              <a:buNone/>
            </a:pPr>
            <a:r>
              <a:rPr lang="en" sz="1905">
                <a:latin typeface="Oswald SemiBold"/>
                <a:ea typeface="Oswald SemiBold"/>
                <a:cs typeface="Oswald SemiBold"/>
                <a:sym typeface="Oswald SemiBold"/>
              </a:rPr>
              <a:t>Cost of operations over 1 year: </a:t>
            </a:r>
            <a:endParaRPr sz="1905">
              <a:latin typeface="Oswald SemiBold"/>
              <a:ea typeface="Oswald SemiBold"/>
              <a:cs typeface="Oswald SemiBold"/>
              <a:sym typeface="Oswald SemiBold"/>
            </a:endParaRPr>
          </a:p>
          <a:p>
            <a:pPr indent="0" lvl="0" marL="0" rtl="0" algn="l">
              <a:spcBef>
                <a:spcPts val="0"/>
              </a:spcBef>
              <a:spcAft>
                <a:spcPts val="0"/>
              </a:spcAft>
              <a:buNone/>
            </a:pPr>
            <a:r>
              <a:rPr lang="en" sz="1905">
                <a:latin typeface="Oswald SemiBold"/>
                <a:ea typeface="Oswald SemiBold"/>
                <a:cs typeface="Oswald SemiBold"/>
                <a:sym typeface="Oswald SemiBold"/>
              </a:rPr>
              <a:t>Product go-live: 8 months</a:t>
            </a:r>
            <a:endParaRPr sz="1905">
              <a:latin typeface="Oswald SemiBold"/>
              <a:ea typeface="Oswald SemiBold"/>
              <a:cs typeface="Oswald SemiBold"/>
              <a:sym typeface="Oswald SemiBold"/>
            </a:endParaRPr>
          </a:p>
          <a:p>
            <a:pPr indent="0" lvl="0" marL="0" rtl="0" algn="l">
              <a:spcBef>
                <a:spcPts val="0"/>
              </a:spcBef>
              <a:spcAft>
                <a:spcPts val="0"/>
              </a:spcAft>
              <a:buNone/>
            </a:pPr>
            <a:r>
              <a:rPr lang="en" sz="1905">
                <a:latin typeface="Oswald SemiBold"/>
                <a:ea typeface="Oswald SemiBold"/>
                <a:cs typeface="Oswald SemiBold"/>
                <a:sym typeface="Oswald SemiBold"/>
              </a:rPr>
              <a:t>ROI: 220%</a:t>
            </a:r>
            <a:endParaRPr sz="1905">
              <a:latin typeface="Oswald SemiBold"/>
              <a:ea typeface="Oswald SemiBold"/>
              <a:cs typeface="Oswald SemiBold"/>
              <a:sym typeface="Oswald SemiBold"/>
            </a:endParaRPr>
          </a:p>
        </p:txBody>
      </p:sp>
      <p:sp>
        <p:nvSpPr>
          <p:cNvPr id="281" name="Google Shape;281;p43"/>
          <p:cNvSpPr txBox="1"/>
          <p:nvPr/>
        </p:nvSpPr>
        <p:spPr>
          <a:xfrm>
            <a:off x="551100" y="2679600"/>
            <a:ext cx="8193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EB Garamond"/>
                <a:ea typeface="EB Garamond"/>
                <a:cs typeface="EB Garamond"/>
                <a:sym typeface="EB Garamond"/>
              </a:rPr>
              <a:t>In conclusion, the WaterWise project stands as a beacon of innovation and sustainability, promising a future where water is not just a resource, but a wellspring of life and prosperity. Together, let's turn the tide towards a water-wise world.</a:t>
            </a:r>
            <a:endParaRPr b="1" sz="2000">
              <a:solidFill>
                <a:schemeClr val="dk2"/>
              </a:solidFill>
              <a:latin typeface="EB Garamond"/>
              <a:ea typeface="EB Garamond"/>
              <a:cs typeface="EB Garamond"/>
              <a:sym typeface="EB 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85" name="Shape 285"/>
        <p:cNvGrpSpPr/>
        <p:nvPr/>
      </p:nvGrpSpPr>
      <p:grpSpPr>
        <a:xfrm>
          <a:off x="0" y="0"/>
          <a:ext cx="0" cy="0"/>
          <a:chOff x="0" y="0"/>
          <a:chExt cx="0" cy="0"/>
        </a:xfrm>
      </p:grpSpPr>
      <p:sp>
        <p:nvSpPr>
          <p:cNvPr id="286" name="Google Shape;286;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5">
                <a:solidFill>
                  <a:srgbClr val="0000FF"/>
                </a:solidFill>
                <a:latin typeface="Oswald SemiBold"/>
                <a:ea typeface="Oswald SemiBold"/>
                <a:cs typeface="Oswald SemiBold"/>
                <a:sym typeface="Oswald SemiBold"/>
              </a:rPr>
              <a:t>Kahoot Quiz !</a:t>
            </a:r>
            <a:endParaRPr sz="3755">
              <a:solidFill>
                <a:srgbClr val="0000FF"/>
              </a:solidFill>
              <a:latin typeface="Oswald SemiBold"/>
              <a:ea typeface="Oswald SemiBold"/>
              <a:cs typeface="Oswald SemiBold"/>
              <a:sym typeface="Oswald SemiBold"/>
            </a:endParaRPr>
          </a:p>
        </p:txBody>
      </p:sp>
      <p:sp>
        <p:nvSpPr>
          <p:cNvPr id="287" name="Google Shape;287;p44"/>
          <p:cNvSpPr txBox="1"/>
          <p:nvPr/>
        </p:nvSpPr>
        <p:spPr>
          <a:xfrm>
            <a:off x="6288350" y="2032500"/>
            <a:ext cx="23478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highlight>
                  <a:srgbClr val="434343"/>
                </a:highlight>
                <a:latin typeface="Oswald"/>
                <a:ea typeface="Oswald"/>
                <a:cs typeface="Oswald"/>
                <a:sym typeface="Oswald"/>
              </a:rPr>
              <a:t>Scan and play to Win Prizes</a:t>
            </a:r>
            <a:endParaRPr sz="1600">
              <a:solidFill>
                <a:schemeClr val="dk1"/>
              </a:solidFill>
              <a:highlight>
                <a:srgbClr val="434343"/>
              </a:highlight>
              <a:latin typeface="Oswald"/>
              <a:ea typeface="Oswald"/>
              <a:cs typeface="Oswald"/>
              <a:sym typeface="Oswald"/>
            </a:endParaRPr>
          </a:p>
        </p:txBody>
      </p:sp>
      <p:pic>
        <p:nvPicPr>
          <p:cNvPr id="288" name="Google Shape;288;p44"/>
          <p:cNvPicPr preferRelativeResize="0"/>
          <p:nvPr/>
        </p:nvPicPr>
        <p:blipFill>
          <a:blip r:embed="rId3">
            <a:alphaModFix/>
          </a:blip>
          <a:stretch>
            <a:fillRect/>
          </a:stretch>
        </p:blipFill>
        <p:spPr>
          <a:xfrm>
            <a:off x="2101950" y="1136950"/>
            <a:ext cx="3820976" cy="38209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92" name="Shape 292"/>
        <p:cNvGrpSpPr/>
        <p:nvPr/>
      </p:nvGrpSpPr>
      <p:grpSpPr>
        <a:xfrm>
          <a:off x="0" y="0"/>
          <a:ext cx="0" cy="0"/>
          <a:chOff x="0" y="0"/>
          <a:chExt cx="0" cy="0"/>
        </a:xfrm>
      </p:grpSpPr>
      <p:sp>
        <p:nvSpPr>
          <p:cNvPr id="293" name="Google Shape;293;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5">
                <a:solidFill>
                  <a:srgbClr val="0000FF"/>
                </a:solidFill>
                <a:latin typeface="Oswald SemiBold"/>
                <a:ea typeface="Oswald SemiBold"/>
                <a:cs typeface="Oswald SemiBold"/>
                <a:sym typeface="Oswald SemiBold"/>
              </a:rPr>
              <a:t>Giveaway!</a:t>
            </a:r>
            <a:endParaRPr sz="3755">
              <a:solidFill>
                <a:srgbClr val="0000FF"/>
              </a:solidFill>
              <a:latin typeface="Oswald SemiBold"/>
              <a:ea typeface="Oswald SemiBold"/>
              <a:cs typeface="Oswald SemiBold"/>
              <a:sym typeface="Oswald SemiBold"/>
            </a:endParaRPr>
          </a:p>
        </p:txBody>
      </p:sp>
      <p:pic>
        <p:nvPicPr>
          <p:cNvPr id="294" name="Google Shape;294;p45"/>
          <p:cNvPicPr preferRelativeResize="0"/>
          <p:nvPr/>
        </p:nvPicPr>
        <p:blipFill>
          <a:blip r:embed="rId3">
            <a:alphaModFix/>
          </a:blip>
          <a:stretch>
            <a:fillRect/>
          </a:stretch>
        </p:blipFill>
        <p:spPr>
          <a:xfrm>
            <a:off x="1288950" y="1136950"/>
            <a:ext cx="6789128"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179425" y="2303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05">
                <a:latin typeface="Oswald SemiBold"/>
                <a:ea typeface="Oswald SemiBold"/>
                <a:cs typeface="Oswald SemiBold"/>
                <a:sym typeface="Oswald SemiBold"/>
              </a:rPr>
              <a:t>EXPLAIN SOLUTION</a:t>
            </a:r>
            <a:endParaRPr sz="3555">
              <a:latin typeface="Oswald SemiBold"/>
              <a:ea typeface="Oswald SemiBold"/>
              <a:cs typeface="Oswald SemiBold"/>
              <a:sym typeface="Oswald SemiBold"/>
            </a:endParaRPr>
          </a:p>
        </p:txBody>
      </p:sp>
      <p:pic>
        <p:nvPicPr>
          <p:cNvPr id="80" name="Google Shape;80;p16" title="WhatsApp Video 2024-03-09 at 2.10.42 PM.mp4">
            <a:hlinkClick r:id="rId3"/>
          </p:cNvPr>
          <p:cNvPicPr preferRelativeResize="0"/>
          <p:nvPr/>
        </p:nvPicPr>
        <p:blipFill>
          <a:blip r:embed="rId4">
            <a:alphaModFix/>
          </a:blip>
          <a:stretch>
            <a:fillRect/>
          </a:stretch>
        </p:blipFill>
        <p:spPr>
          <a:xfrm>
            <a:off x="2329550" y="61652"/>
            <a:ext cx="6693600" cy="502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PROPOSAL PLAN</a:t>
            </a:r>
            <a:endParaRPr sz="3555">
              <a:latin typeface="Oswald SemiBold"/>
              <a:ea typeface="Oswald SemiBold"/>
              <a:cs typeface="Oswald SemiBold"/>
              <a:sym typeface="Oswald SemiBold"/>
            </a:endParaRPr>
          </a:p>
        </p:txBody>
      </p:sp>
      <p:pic>
        <p:nvPicPr>
          <p:cNvPr id="86" name="Google Shape;86;p17"/>
          <p:cNvPicPr preferRelativeResize="0"/>
          <p:nvPr/>
        </p:nvPicPr>
        <p:blipFill>
          <a:blip r:embed="rId3">
            <a:alphaModFix/>
          </a:blip>
          <a:stretch>
            <a:fillRect/>
          </a:stretch>
        </p:blipFill>
        <p:spPr>
          <a:xfrm>
            <a:off x="884763" y="1017725"/>
            <a:ext cx="7374481" cy="382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OPPORTUNITIES</a:t>
            </a:r>
            <a:endParaRPr sz="3555">
              <a:latin typeface="Oswald SemiBold"/>
              <a:ea typeface="Oswald SemiBold"/>
              <a:cs typeface="Oswald SemiBold"/>
              <a:sym typeface="Oswald SemiBold"/>
            </a:endParaRPr>
          </a:p>
        </p:txBody>
      </p:sp>
      <p:sp>
        <p:nvSpPr>
          <p:cNvPr id="92" name="Google Shape;92;p18"/>
          <p:cNvSpPr txBox="1"/>
          <p:nvPr/>
        </p:nvSpPr>
        <p:spPr>
          <a:xfrm>
            <a:off x="564400" y="868750"/>
            <a:ext cx="62634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Oswald"/>
              <a:buChar char="-"/>
            </a:pPr>
            <a:r>
              <a:rPr lang="en" sz="1800">
                <a:solidFill>
                  <a:schemeClr val="dk2"/>
                </a:solidFill>
                <a:latin typeface="Oswald"/>
                <a:ea typeface="Oswald"/>
                <a:cs typeface="Oswald"/>
                <a:sym typeface="Oswald"/>
              </a:rPr>
              <a:t>Non tech </a:t>
            </a:r>
            <a:r>
              <a:rPr lang="en" sz="1800">
                <a:solidFill>
                  <a:schemeClr val="dk2"/>
                </a:solidFill>
                <a:latin typeface="Oswald"/>
                <a:ea typeface="Oswald"/>
                <a:cs typeface="Oswald"/>
                <a:sym typeface="Oswald"/>
              </a:rPr>
              <a:t>savvy</a:t>
            </a:r>
            <a:r>
              <a:rPr lang="en" sz="1800">
                <a:solidFill>
                  <a:schemeClr val="dk2"/>
                </a:solidFill>
                <a:latin typeface="Oswald"/>
                <a:ea typeface="Oswald"/>
                <a:cs typeface="Oswald"/>
                <a:sym typeface="Oswald"/>
              </a:rPr>
              <a:t> </a:t>
            </a:r>
            <a:r>
              <a:rPr lang="en" sz="1800">
                <a:solidFill>
                  <a:schemeClr val="dk2"/>
                </a:solidFill>
                <a:latin typeface="Oswald"/>
                <a:ea typeface="Oswald"/>
                <a:cs typeface="Oswald"/>
                <a:sym typeface="Oswald"/>
              </a:rPr>
              <a:t>audience</a:t>
            </a:r>
            <a:endParaRPr sz="1800">
              <a:solidFill>
                <a:schemeClr val="dk2"/>
              </a:solidFill>
              <a:latin typeface="Oswald"/>
              <a:ea typeface="Oswald"/>
              <a:cs typeface="Oswald"/>
              <a:sym typeface="Oswald"/>
            </a:endParaRPr>
          </a:p>
          <a:p>
            <a:pPr indent="-342900" lvl="0" marL="457200" rtl="0" algn="l">
              <a:spcBef>
                <a:spcPts val="0"/>
              </a:spcBef>
              <a:spcAft>
                <a:spcPts val="0"/>
              </a:spcAft>
              <a:buClr>
                <a:schemeClr val="dk2"/>
              </a:buClr>
              <a:buSzPts val="1800"/>
              <a:buFont typeface="Oswald"/>
              <a:buChar char="-"/>
            </a:pPr>
            <a:r>
              <a:rPr lang="en" sz="1800">
                <a:solidFill>
                  <a:schemeClr val="dk2"/>
                </a:solidFill>
                <a:latin typeface="Oswald"/>
                <a:ea typeface="Oswald"/>
                <a:cs typeface="Oswald"/>
                <a:sym typeface="Oswald"/>
              </a:rPr>
              <a:t>Step towards sustainability</a:t>
            </a:r>
            <a:endParaRPr sz="1800">
              <a:solidFill>
                <a:schemeClr val="dk2"/>
              </a:solidFill>
              <a:latin typeface="Oswald"/>
              <a:ea typeface="Oswald"/>
              <a:cs typeface="Oswald"/>
              <a:sym typeface="Oswald"/>
            </a:endParaRPr>
          </a:p>
          <a:p>
            <a:pPr indent="-342900" lvl="0" marL="457200" rtl="0" algn="l">
              <a:spcBef>
                <a:spcPts val="0"/>
              </a:spcBef>
              <a:spcAft>
                <a:spcPts val="0"/>
              </a:spcAft>
              <a:buClr>
                <a:schemeClr val="dk2"/>
              </a:buClr>
              <a:buSzPts val="1800"/>
              <a:buFont typeface="Oswald"/>
              <a:buChar char="-"/>
            </a:pPr>
            <a:r>
              <a:rPr lang="en" sz="1800">
                <a:solidFill>
                  <a:schemeClr val="dk2"/>
                </a:solidFill>
                <a:latin typeface="Oswald"/>
                <a:ea typeface="Oswald"/>
                <a:cs typeface="Oswald"/>
                <a:sym typeface="Oswald"/>
              </a:rPr>
              <a:t>Promote awareness towards health</a:t>
            </a:r>
            <a:endParaRPr sz="1800">
              <a:solidFill>
                <a:schemeClr val="dk2"/>
              </a:solidFill>
              <a:latin typeface="Oswald"/>
              <a:ea typeface="Oswald"/>
              <a:cs typeface="Oswald"/>
              <a:sym typeface="Oswald"/>
            </a:endParaRPr>
          </a:p>
          <a:p>
            <a:pPr indent="-342900" lvl="0" marL="457200" rtl="0" algn="l">
              <a:spcBef>
                <a:spcPts val="0"/>
              </a:spcBef>
              <a:spcAft>
                <a:spcPts val="0"/>
              </a:spcAft>
              <a:buClr>
                <a:schemeClr val="dk2"/>
              </a:buClr>
              <a:buSzPts val="1800"/>
              <a:buFont typeface="Oswald"/>
              <a:buChar char="-"/>
            </a:pPr>
            <a:r>
              <a:rPr lang="en" sz="1800">
                <a:solidFill>
                  <a:schemeClr val="dk2"/>
                </a:solidFill>
                <a:latin typeface="Oswald"/>
                <a:ea typeface="Oswald"/>
                <a:cs typeface="Oswald"/>
                <a:sym typeface="Oswald"/>
              </a:rPr>
              <a:t>Personalized usage</a:t>
            </a:r>
            <a:endParaRPr sz="1800">
              <a:solidFill>
                <a:schemeClr val="dk2"/>
              </a:solidFill>
              <a:latin typeface="Oswald"/>
              <a:ea typeface="Oswald"/>
              <a:cs typeface="Oswald"/>
              <a:sym typeface="Oswald"/>
            </a:endParaRPr>
          </a:p>
          <a:p>
            <a:pPr indent="-342900" lvl="0" marL="457200" rtl="0" algn="l">
              <a:spcBef>
                <a:spcPts val="0"/>
              </a:spcBef>
              <a:spcAft>
                <a:spcPts val="0"/>
              </a:spcAft>
              <a:buClr>
                <a:schemeClr val="dk2"/>
              </a:buClr>
              <a:buSzPts val="1800"/>
              <a:buFont typeface="Oswald"/>
              <a:buChar char="-"/>
            </a:pPr>
            <a:r>
              <a:rPr lang="en" sz="1800">
                <a:solidFill>
                  <a:schemeClr val="dk2"/>
                </a:solidFill>
                <a:latin typeface="Oswald"/>
                <a:ea typeface="Oswald"/>
                <a:cs typeface="Oswald"/>
                <a:sym typeface="Oswald"/>
              </a:rPr>
              <a:t>Building habits from young age</a:t>
            </a:r>
            <a:endParaRPr sz="1800">
              <a:solidFill>
                <a:schemeClr val="dk2"/>
              </a:solidFill>
              <a:latin typeface="Oswald"/>
              <a:ea typeface="Oswald"/>
              <a:cs typeface="Oswald"/>
              <a:sym typeface="Oswald"/>
            </a:endParaRPr>
          </a:p>
        </p:txBody>
      </p:sp>
      <p:pic>
        <p:nvPicPr>
          <p:cNvPr id="93" name="Google Shape;93;p18"/>
          <p:cNvPicPr preferRelativeResize="0"/>
          <p:nvPr/>
        </p:nvPicPr>
        <p:blipFill>
          <a:blip r:embed="rId3">
            <a:alphaModFix/>
          </a:blip>
          <a:stretch>
            <a:fillRect/>
          </a:stretch>
        </p:blipFill>
        <p:spPr>
          <a:xfrm>
            <a:off x="3774020" y="1917398"/>
            <a:ext cx="5293783" cy="2908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BENEFITS OF THE PROJECT</a:t>
            </a:r>
            <a:endParaRPr sz="3555">
              <a:latin typeface="Oswald SemiBold"/>
              <a:ea typeface="Oswald SemiBold"/>
              <a:cs typeface="Oswald SemiBold"/>
              <a:sym typeface="Oswald SemiBold"/>
            </a:endParaRPr>
          </a:p>
        </p:txBody>
      </p:sp>
      <p:pic>
        <p:nvPicPr>
          <p:cNvPr id="99" name="Google Shape;99;p19"/>
          <p:cNvPicPr preferRelativeResize="0"/>
          <p:nvPr/>
        </p:nvPicPr>
        <p:blipFill>
          <a:blip r:embed="rId3">
            <a:alphaModFix/>
          </a:blip>
          <a:stretch>
            <a:fillRect/>
          </a:stretch>
        </p:blipFill>
        <p:spPr>
          <a:xfrm>
            <a:off x="254825" y="1017725"/>
            <a:ext cx="2332828" cy="1554025"/>
          </a:xfrm>
          <a:prstGeom prst="rect">
            <a:avLst/>
          </a:prstGeom>
          <a:noFill/>
          <a:ln>
            <a:noFill/>
          </a:ln>
        </p:spPr>
      </p:pic>
      <p:pic>
        <p:nvPicPr>
          <p:cNvPr id="100" name="Google Shape;100;p19"/>
          <p:cNvPicPr preferRelativeResize="0"/>
          <p:nvPr/>
        </p:nvPicPr>
        <p:blipFill>
          <a:blip r:embed="rId4">
            <a:alphaModFix/>
          </a:blip>
          <a:stretch>
            <a:fillRect/>
          </a:stretch>
        </p:blipFill>
        <p:spPr>
          <a:xfrm>
            <a:off x="2835775" y="1017725"/>
            <a:ext cx="2409326" cy="1554026"/>
          </a:xfrm>
          <a:prstGeom prst="rect">
            <a:avLst/>
          </a:prstGeom>
          <a:noFill/>
          <a:ln>
            <a:noFill/>
          </a:ln>
        </p:spPr>
      </p:pic>
      <p:pic>
        <p:nvPicPr>
          <p:cNvPr id="101" name="Google Shape;101;p19"/>
          <p:cNvPicPr preferRelativeResize="0"/>
          <p:nvPr/>
        </p:nvPicPr>
        <p:blipFill>
          <a:blip r:embed="rId5">
            <a:alphaModFix/>
          </a:blip>
          <a:stretch>
            <a:fillRect/>
          </a:stretch>
        </p:blipFill>
        <p:spPr>
          <a:xfrm>
            <a:off x="5324575" y="1017725"/>
            <a:ext cx="3667026" cy="1554025"/>
          </a:xfrm>
          <a:prstGeom prst="rect">
            <a:avLst/>
          </a:prstGeom>
          <a:noFill/>
          <a:ln>
            <a:noFill/>
          </a:ln>
        </p:spPr>
      </p:pic>
      <p:sp>
        <p:nvSpPr>
          <p:cNvPr id="102" name="Google Shape;102;p19"/>
          <p:cNvSpPr txBox="1"/>
          <p:nvPr/>
        </p:nvSpPr>
        <p:spPr>
          <a:xfrm>
            <a:off x="254825" y="2623600"/>
            <a:ext cx="2332800" cy="27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highlight>
                  <a:srgbClr val="00FFFF"/>
                </a:highlight>
              </a:rPr>
              <a:t>Improved Hydration:</a:t>
            </a:r>
            <a:endParaRPr b="1" sz="1300">
              <a:highlight>
                <a:srgbClr val="00FFFF"/>
              </a:highlight>
            </a:endParaRPr>
          </a:p>
          <a:p>
            <a:pPr indent="-304800" lvl="0" marL="457200" rtl="0" algn="l">
              <a:lnSpc>
                <a:spcPct val="115000"/>
              </a:lnSpc>
              <a:spcBef>
                <a:spcPts val="0"/>
              </a:spcBef>
              <a:spcAft>
                <a:spcPts val="0"/>
              </a:spcAft>
              <a:buSzPts val="1200"/>
              <a:buChar char="●"/>
            </a:pPr>
            <a:r>
              <a:rPr lang="en" sz="1200"/>
              <a:t>Tracks and monitors water intake throughout the day.</a:t>
            </a:r>
            <a:endParaRPr sz="1200"/>
          </a:p>
          <a:p>
            <a:pPr indent="-304800" lvl="0" marL="457200" rtl="0" algn="l">
              <a:lnSpc>
                <a:spcPct val="115000"/>
              </a:lnSpc>
              <a:spcBef>
                <a:spcPts val="0"/>
              </a:spcBef>
              <a:spcAft>
                <a:spcPts val="0"/>
              </a:spcAft>
              <a:buSzPts val="1200"/>
              <a:buChar char="●"/>
            </a:pPr>
            <a:r>
              <a:rPr lang="en" sz="1200"/>
              <a:t>Reminds users to drink water, promoting consistent hydration.</a:t>
            </a:r>
            <a:endParaRPr sz="1200"/>
          </a:p>
          <a:p>
            <a:pPr indent="-304800" lvl="0" marL="457200" rtl="0" algn="l">
              <a:lnSpc>
                <a:spcPct val="115000"/>
              </a:lnSpc>
              <a:spcBef>
                <a:spcPts val="0"/>
              </a:spcBef>
              <a:spcAft>
                <a:spcPts val="0"/>
              </a:spcAft>
              <a:buSzPts val="1200"/>
              <a:buChar char="●"/>
            </a:pPr>
            <a:r>
              <a:rPr lang="en" sz="1200"/>
              <a:t>Clinically proven to lead to increased water consumption and improved focus</a:t>
            </a:r>
            <a:endParaRPr sz="10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
        <p:nvSpPr>
          <p:cNvPr id="103" name="Google Shape;103;p19"/>
          <p:cNvSpPr txBox="1"/>
          <p:nvPr/>
        </p:nvSpPr>
        <p:spPr>
          <a:xfrm>
            <a:off x="2835775" y="2671900"/>
            <a:ext cx="2409300" cy="284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b="1" lang="en" sz="1300">
                <a:highlight>
                  <a:srgbClr val="00FFFF"/>
                </a:highlight>
              </a:rPr>
              <a:t>Sustainability:</a:t>
            </a:r>
            <a:endParaRPr b="1" sz="1300">
              <a:highlight>
                <a:srgbClr val="00FFFF"/>
              </a:highlight>
            </a:endParaRPr>
          </a:p>
          <a:p>
            <a:pPr indent="-304800" lvl="0" marL="457200" rtl="0" algn="l">
              <a:lnSpc>
                <a:spcPct val="150000"/>
              </a:lnSpc>
              <a:spcBef>
                <a:spcPts val="0"/>
              </a:spcBef>
              <a:spcAft>
                <a:spcPts val="0"/>
              </a:spcAft>
              <a:buSzPts val="1200"/>
              <a:buChar char="●"/>
            </a:pPr>
            <a:r>
              <a:rPr lang="en" sz="1200"/>
              <a:t>Reduces plastic waste by replacing disposable water bottles.</a:t>
            </a:r>
            <a:endParaRPr sz="1200"/>
          </a:p>
          <a:p>
            <a:pPr indent="-304800" lvl="0" marL="457200" rtl="0" algn="l">
              <a:lnSpc>
                <a:spcPct val="150000"/>
              </a:lnSpc>
              <a:spcBef>
                <a:spcPts val="0"/>
              </a:spcBef>
              <a:spcAft>
                <a:spcPts val="0"/>
              </a:spcAft>
              <a:buSzPts val="1200"/>
              <a:buChar char="●"/>
            </a:pPr>
            <a:r>
              <a:rPr lang="en" sz="1200"/>
              <a:t>Contributes to ESG </a:t>
            </a:r>
            <a:r>
              <a:rPr lang="en" sz="1200">
                <a:solidFill>
                  <a:schemeClr val="dk2"/>
                </a:solidFill>
              </a:rPr>
              <a:t>practice</a:t>
            </a:r>
            <a:r>
              <a:rPr lang="en" sz="1200"/>
              <a:t>(Environmental Social Governance) by reducing plastic pollution in oceans and landfills</a:t>
            </a:r>
            <a:endParaRPr sz="9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104" name="Google Shape;104;p19"/>
          <p:cNvSpPr txBox="1"/>
          <p:nvPr/>
        </p:nvSpPr>
        <p:spPr>
          <a:xfrm>
            <a:off x="5324575" y="2721875"/>
            <a:ext cx="3507600" cy="242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2"/>
              </a:buClr>
              <a:buSzPts val="1100"/>
              <a:buFont typeface="Arial"/>
              <a:buNone/>
            </a:pPr>
            <a:r>
              <a:rPr b="1" lang="en" sz="1300">
                <a:highlight>
                  <a:srgbClr val="00FFFF"/>
                </a:highlight>
              </a:rPr>
              <a:t>Overall Health:</a:t>
            </a:r>
            <a:endParaRPr b="1" sz="1300">
              <a:highlight>
                <a:srgbClr val="00FFFF"/>
              </a:highlight>
            </a:endParaRPr>
          </a:p>
          <a:p>
            <a:pPr indent="-304800" lvl="0" marL="457200" rtl="0" algn="l">
              <a:lnSpc>
                <a:spcPct val="150000"/>
              </a:lnSpc>
              <a:spcBef>
                <a:spcPts val="0"/>
              </a:spcBef>
              <a:spcAft>
                <a:spcPts val="0"/>
              </a:spcAft>
              <a:buSzPts val="1200"/>
              <a:buChar char="●"/>
            </a:pPr>
            <a:r>
              <a:rPr lang="en" sz="1200"/>
              <a:t>Enhances physical health by reducing fatigue, improving digestion, and promoting healthy skin.</a:t>
            </a:r>
            <a:endParaRPr sz="1200"/>
          </a:p>
          <a:p>
            <a:pPr indent="-304800" lvl="0" marL="457200" rtl="0" algn="l">
              <a:lnSpc>
                <a:spcPct val="150000"/>
              </a:lnSpc>
              <a:spcBef>
                <a:spcPts val="0"/>
              </a:spcBef>
              <a:spcAft>
                <a:spcPts val="0"/>
              </a:spcAft>
              <a:buSzPts val="1200"/>
              <a:buChar char="●"/>
            </a:pPr>
            <a:r>
              <a:rPr lang="en" sz="1200"/>
              <a:t>Supports mental well-being by reducing the risk of dehydration-related cognitive impairments</a:t>
            </a:r>
            <a:endParaRPr sz="10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2949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BENEFITS OF THE PROJECT</a:t>
            </a:r>
            <a:endParaRPr sz="3555">
              <a:latin typeface="Oswald SemiBold"/>
              <a:ea typeface="Oswald SemiBold"/>
              <a:cs typeface="Oswald SemiBold"/>
              <a:sym typeface="Oswald SemiBold"/>
            </a:endParaRPr>
          </a:p>
        </p:txBody>
      </p:sp>
      <p:sp>
        <p:nvSpPr>
          <p:cNvPr id="110" name="Google Shape;110;p20"/>
          <p:cNvSpPr txBox="1"/>
          <p:nvPr/>
        </p:nvSpPr>
        <p:spPr>
          <a:xfrm>
            <a:off x="114300" y="2773750"/>
            <a:ext cx="2742600" cy="260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highlight>
                  <a:srgbClr val="00FFFF"/>
                </a:highlight>
              </a:rPr>
              <a:t>Increased Productivity:</a:t>
            </a:r>
            <a:endParaRPr b="1" sz="1300">
              <a:highlight>
                <a:srgbClr val="00FFFF"/>
              </a:highlight>
            </a:endParaRPr>
          </a:p>
          <a:p>
            <a:pPr indent="-304800" lvl="0" marL="457200" rtl="0" algn="l">
              <a:lnSpc>
                <a:spcPct val="150000"/>
              </a:lnSpc>
              <a:spcBef>
                <a:spcPts val="0"/>
              </a:spcBef>
              <a:spcAft>
                <a:spcPts val="0"/>
              </a:spcAft>
              <a:buSzPts val="1200"/>
              <a:buChar char="●"/>
            </a:pPr>
            <a:r>
              <a:rPr lang="en" sz="1200"/>
              <a:t>Seamlessly integrates into daily routines to boost productivity.</a:t>
            </a:r>
            <a:endParaRPr sz="1200"/>
          </a:p>
          <a:p>
            <a:pPr indent="-304800" lvl="0" marL="457200" rtl="0" algn="l">
              <a:lnSpc>
                <a:spcPct val="150000"/>
              </a:lnSpc>
              <a:spcBef>
                <a:spcPts val="0"/>
              </a:spcBef>
              <a:spcAft>
                <a:spcPts val="0"/>
              </a:spcAft>
              <a:buSzPts val="1200"/>
              <a:buChar char="●"/>
            </a:pPr>
            <a:r>
              <a:rPr lang="en" sz="1200"/>
              <a:t>Helps reduce common consequences of dehydration such as headaches, body aches, and fatigue</a:t>
            </a:r>
            <a:endParaRPr b="1" sz="1100"/>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
        <p:nvSpPr>
          <p:cNvPr id="111" name="Google Shape;111;p20"/>
          <p:cNvSpPr txBox="1"/>
          <p:nvPr/>
        </p:nvSpPr>
        <p:spPr>
          <a:xfrm>
            <a:off x="2856900" y="2806700"/>
            <a:ext cx="2794200" cy="28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2"/>
              </a:buClr>
              <a:buSzPts val="1100"/>
              <a:buFont typeface="Arial"/>
              <a:buNone/>
            </a:pPr>
            <a:r>
              <a:rPr b="1" lang="en" sz="1300">
                <a:highlight>
                  <a:srgbClr val="00FFFF"/>
                </a:highlight>
              </a:rPr>
              <a:t>Integrated App:</a:t>
            </a:r>
            <a:endParaRPr b="1" sz="1300">
              <a:highlight>
                <a:srgbClr val="00FFFF"/>
              </a:highlight>
            </a:endParaRPr>
          </a:p>
          <a:p>
            <a:pPr indent="-304800" lvl="0" marL="457200" rtl="0" algn="l">
              <a:lnSpc>
                <a:spcPct val="150000"/>
              </a:lnSpc>
              <a:spcBef>
                <a:spcPts val="0"/>
              </a:spcBef>
              <a:spcAft>
                <a:spcPts val="0"/>
              </a:spcAft>
              <a:buSzPts val="1200"/>
              <a:buChar char="●"/>
            </a:pPr>
            <a:r>
              <a:rPr lang="en" sz="1200"/>
              <a:t>Allows users to set personalized hydration goals and track progress.</a:t>
            </a:r>
            <a:endParaRPr sz="1200"/>
          </a:p>
          <a:p>
            <a:pPr indent="-304800" lvl="0" marL="457200" rtl="0" algn="l">
              <a:lnSpc>
                <a:spcPct val="150000"/>
              </a:lnSpc>
              <a:spcBef>
                <a:spcPts val="0"/>
              </a:spcBef>
              <a:spcAft>
                <a:spcPts val="0"/>
              </a:spcAft>
              <a:buSzPts val="1200"/>
              <a:buChar char="●"/>
            </a:pPr>
            <a:r>
              <a:rPr lang="en" sz="1200"/>
              <a:t>Syncs with fitness apps to ensure hydration matches activity levels, enhancing sports and exercise performance</a:t>
            </a:r>
            <a:endParaRPr sz="1200"/>
          </a:p>
          <a:p>
            <a:pPr indent="0" lvl="0" marL="457200" rtl="0" algn="l">
              <a:lnSpc>
                <a:spcPct val="115000"/>
              </a:lnSpc>
              <a:spcBef>
                <a:spcPts val="0"/>
              </a:spcBef>
              <a:spcAft>
                <a:spcPts val="0"/>
              </a:spcAft>
              <a:buNone/>
            </a:pPr>
            <a:r>
              <a:t/>
            </a:r>
            <a:endParaRPr b="1" sz="1300"/>
          </a:p>
          <a:p>
            <a:pPr indent="0" lvl="0" marL="0" rtl="0" algn="l">
              <a:spcBef>
                <a:spcPts val="0"/>
              </a:spcBef>
              <a:spcAft>
                <a:spcPts val="0"/>
              </a:spcAft>
              <a:buNone/>
            </a:pPr>
            <a:r>
              <a:t/>
            </a:r>
            <a:endParaRPr/>
          </a:p>
        </p:txBody>
      </p:sp>
      <p:sp>
        <p:nvSpPr>
          <p:cNvPr id="112" name="Google Shape;112;p20"/>
          <p:cNvSpPr txBox="1"/>
          <p:nvPr/>
        </p:nvSpPr>
        <p:spPr>
          <a:xfrm>
            <a:off x="5689600" y="2806700"/>
            <a:ext cx="3378600" cy="214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highlight>
                  <a:srgbClr val="00FFFF"/>
                </a:highlight>
              </a:rPr>
              <a:t>Customizable Settings:</a:t>
            </a:r>
            <a:endParaRPr b="1" sz="1300">
              <a:highlight>
                <a:srgbClr val="00FFFF"/>
              </a:highlight>
            </a:endParaRPr>
          </a:p>
          <a:p>
            <a:pPr indent="-304800" lvl="0" marL="457200" rtl="0" algn="l">
              <a:lnSpc>
                <a:spcPct val="150000"/>
              </a:lnSpc>
              <a:spcBef>
                <a:spcPts val="0"/>
              </a:spcBef>
              <a:spcAft>
                <a:spcPts val="0"/>
              </a:spcAft>
              <a:buSzPts val="1200"/>
              <a:buChar char="●"/>
            </a:pPr>
            <a:r>
              <a:rPr lang="en" sz="1200"/>
              <a:t>Personalized reminders based on activity level and environmental conditions.</a:t>
            </a:r>
            <a:endParaRPr sz="1200"/>
          </a:p>
          <a:p>
            <a:pPr indent="-304800" lvl="0" marL="457200" rtl="0" algn="l">
              <a:lnSpc>
                <a:spcPct val="150000"/>
              </a:lnSpc>
              <a:spcBef>
                <a:spcPts val="0"/>
              </a:spcBef>
              <a:spcAft>
                <a:spcPts val="0"/>
              </a:spcAft>
              <a:buSzPts val="1200"/>
              <a:buChar char="●"/>
            </a:pPr>
            <a:r>
              <a:rPr lang="en" sz="1200"/>
              <a:t>Caters to all the medical needs and customization prescribed by doctors.</a:t>
            </a:r>
            <a:endParaRPr b="1" sz="1100"/>
          </a:p>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p:txBody>
      </p:sp>
      <p:pic>
        <p:nvPicPr>
          <p:cNvPr id="113" name="Google Shape;113;p20"/>
          <p:cNvPicPr preferRelativeResize="0"/>
          <p:nvPr/>
        </p:nvPicPr>
        <p:blipFill>
          <a:blip r:embed="rId3">
            <a:alphaModFix/>
          </a:blip>
          <a:stretch>
            <a:fillRect/>
          </a:stretch>
        </p:blipFill>
        <p:spPr>
          <a:xfrm>
            <a:off x="62675" y="867600"/>
            <a:ext cx="2794227" cy="1939100"/>
          </a:xfrm>
          <a:prstGeom prst="rect">
            <a:avLst/>
          </a:prstGeom>
          <a:noFill/>
          <a:ln>
            <a:noFill/>
          </a:ln>
        </p:spPr>
      </p:pic>
      <p:pic>
        <p:nvPicPr>
          <p:cNvPr id="114" name="Google Shape;114;p20"/>
          <p:cNvPicPr preferRelativeResize="0"/>
          <p:nvPr/>
        </p:nvPicPr>
        <p:blipFill>
          <a:blip r:embed="rId4">
            <a:alphaModFix/>
          </a:blip>
          <a:stretch>
            <a:fillRect/>
          </a:stretch>
        </p:blipFill>
        <p:spPr>
          <a:xfrm>
            <a:off x="3491238" y="867600"/>
            <a:ext cx="1484075" cy="1939100"/>
          </a:xfrm>
          <a:prstGeom prst="rect">
            <a:avLst/>
          </a:prstGeom>
          <a:noFill/>
          <a:ln>
            <a:noFill/>
          </a:ln>
        </p:spPr>
      </p:pic>
      <p:pic>
        <p:nvPicPr>
          <p:cNvPr id="115" name="Google Shape;115;p20"/>
          <p:cNvPicPr preferRelativeResize="0"/>
          <p:nvPr/>
        </p:nvPicPr>
        <p:blipFill>
          <a:blip r:embed="rId5">
            <a:alphaModFix/>
          </a:blip>
          <a:stretch>
            <a:fillRect/>
          </a:stretch>
        </p:blipFill>
        <p:spPr>
          <a:xfrm>
            <a:off x="5609650" y="867600"/>
            <a:ext cx="3222526" cy="1939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119" name="Shape 119"/>
        <p:cNvGrpSpPr/>
        <p:nvPr/>
      </p:nvGrpSpPr>
      <p:grpSpPr>
        <a:xfrm>
          <a:off x="0" y="0"/>
          <a:ext cx="0" cy="0"/>
          <a:chOff x="0" y="0"/>
          <a:chExt cx="0" cy="0"/>
        </a:xfrm>
      </p:grpSpPr>
      <p:sp>
        <p:nvSpPr>
          <p:cNvPr id="120" name="Google Shape;120;p21"/>
          <p:cNvSpPr txBox="1"/>
          <p:nvPr>
            <p:ph type="title"/>
          </p:nvPr>
        </p:nvSpPr>
        <p:spPr>
          <a:xfrm>
            <a:off x="80125" y="301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5">
                <a:latin typeface="Oswald SemiBold"/>
                <a:ea typeface="Oswald SemiBold"/>
                <a:cs typeface="Oswald SemiBold"/>
                <a:sym typeface="Oswald SemiBold"/>
              </a:rPr>
              <a:t>Resource </a:t>
            </a:r>
            <a:r>
              <a:rPr lang="en" sz="2205">
                <a:latin typeface="Oswald SemiBold"/>
                <a:ea typeface="Oswald SemiBold"/>
                <a:cs typeface="Oswald SemiBold"/>
                <a:sym typeface="Oswald SemiBold"/>
              </a:rPr>
              <a:t>Allocation</a:t>
            </a:r>
            <a:endParaRPr sz="3555">
              <a:latin typeface="Oswald SemiBold"/>
              <a:ea typeface="Oswald SemiBold"/>
              <a:cs typeface="Oswald SemiBold"/>
              <a:sym typeface="Oswald SemiBold"/>
            </a:endParaRPr>
          </a:p>
        </p:txBody>
      </p:sp>
      <p:sp>
        <p:nvSpPr>
          <p:cNvPr id="121" name="Google Shape;121;p21"/>
          <p:cNvSpPr txBox="1"/>
          <p:nvPr/>
        </p:nvSpPr>
        <p:spPr>
          <a:xfrm>
            <a:off x="509150" y="1178025"/>
            <a:ext cx="8594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t/>
            </a:r>
            <a:endParaRPr sz="1200">
              <a:solidFill>
                <a:srgbClr val="0D0D0D"/>
              </a:solidFill>
              <a:highlight>
                <a:srgbClr val="FFFFFF"/>
              </a:highlight>
            </a:endParaRPr>
          </a:p>
        </p:txBody>
      </p:sp>
      <p:sp>
        <p:nvSpPr>
          <p:cNvPr id="122" name="Google Shape;122;p21"/>
          <p:cNvSpPr txBox="1"/>
          <p:nvPr/>
        </p:nvSpPr>
        <p:spPr>
          <a:xfrm>
            <a:off x="0" y="874175"/>
            <a:ext cx="4886400" cy="42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The WaterWise project combines a smart bottle with LED reminders, Apache and Django for backend support, and an ESP module for data handling. The budget covers development and an adaptive resource planning strategy ensures user-centric, technologically advanced outcomes based on feedback and testing.</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The key components used in the WaterWise project:</a:t>
            </a:r>
            <a:endParaRPr sz="1100"/>
          </a:p>
          <a:p>
            <a:pPr indent="0" lvl="0" marL="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b="1" lang="en" sz="1000"/>
              <a:t>Physical Smart Bottle with LED Reminders:</a:t>
            </a:r>
            <a:r>
              <a:rPr lang="en" sz="1000"/>
              <a:t> The smart bottle is a key hardware component, equipped with LED reminders to prompt users to stay hydrated.</a:t>
            </a:r>
            <a:endParaRPr sz="1000"/>
          </a:p>
          <a:p>
            <a:pPr indent="-292100" lvl="0" marL="457200" rtl="0" algn="l">
              <a:lnSpc>
                <a:spcPct val="115000"/>
              </a:lnSpc>
              <a:spcBef>
                <a:spcPts val="0"/>
              </a:spcBef>
              <a:spcAft>
                <a:spcPts val="0"/>
              </a:spcAft>
              <a:buSzPts val="1000"/>
              <a:buChar char="●"/>
            </a:pPr>
            <a:r>
              <a:rPr b="1" lang="en" sz="1000"/>
              <a:t>Web and Server Technology: </a:t>
            </a:r>
            <a:r>
              <a:rPr lang="en" sz="1000"/>
              <a:t>The project utilizes web and server technologies for backend support. Platforms like Apache and Django are employed to ensure robust and efficient server-side operations.</a:t>
            </a:r>
            <a:endParaRPr sz="1000"/>
          </a:p>
          <a:p>
            <a:pPr indent="-292100" lvl="0" marL="457200" rtl="0" algn="l">
              <a:lnSpc>
                <a:spcPct val="115000"/>
              </a:lnSpc>
              <a:spcBef>
                <a:spcPts val="0"/>
              </a:spcBef>
              <a:spcAft>
                <a:spcPts val="0"/>
              </a:spcAft>
              <a:buSzPts val="1000"/>
              <a:buChar char="●"/>
            </a:pPr>
            <a:r>
              <a:rPr b="1" lang="en" sz="1000"/>
              <a:t>ESP Module: </a:t>
            </a:r>
            <a:r>
              <a:rPr lang="en" sz="1000"/>
              <a:t>The ESP module is used for hardware communication, enabling the smart bottle to interact with the server and transmit data.</a:t>
            </a:r>
            <a:endParaRPr sz="1000"/>
          </a:p>
          <a:p>
            <a:pPr indent="-292100" lvl="0" marL="457200" rtl="0" algn="l">
              <a:lnSpc>
                <a:spcPct val="115000"/>
              </a:lnSpc>
              <a:spcBef>
                <a:spcPts val="0"/>
              </a:spcBef>
              <a:spcAft>
                <a:spcPts val="0"/>
              </a:spcAft>
              <a:buSzPts val="1000"/>
              <a:buChar char="●"/>
            </a:pPr>
            <a:r>
              <a:rPr b="1" lang="en" sz="1000"/>
              <a:t>Database Schema:</a:t>
            </a:r>
            <a:r>
              <a:rPr lang="en" sz="1000"/>
              <a:t> An efficient database schema is crucial for data handling, ensuring real-time tracking and user interaction with the system.</a:t>
            </a:r>
            <a:endParaRPr sz="1000"/>
          </a:p>
          <a:p>
            <a:pPr indent="-292100" lvl="0" marL="457200" rtl="0" algn="l">
              <a:lnSpc>
                <a:spcPct val="115000"/>
              </a:lnSpc>
              <a:spcBef>
                <a:spcPts val="0"/>
              </a:spcBef>
              <a:spcAft>
                <a:spcPts val="0"/>
              </a:spcAft>
              <a:buSzPts val="1000"/>
              <a:buChar char="●"/>
            </a:pPr>
            <a:r>
              <a:rPr b="1" lang="en" sz="1000"/>
              <a:t>Adaptive Resource Planning: </a:t>
            </a:r>
            <a:r>
              <a:rPr lang="en" sz="1000"/>
              <a:t>The project employs an adaptive resource planning strategy, allowing for technological iterations and enhancements based on user feedback and testing outcomes. This ensures that the final product is user-centric and technologically advanced.</a:t>
            </a:r>
            <a:endParaRPr sz="700"/>
          </a:p>
        </p:txBody>
      </p:sp>
      <p:pic>
        <p:nvPicPr>
          <p:cNvPr id="123" name="Google Shape;123;p21"/>
          <p:cNvPicPr preferRelativeResize="0"/>
          <p:nvPr/>
        </p:nvPicPr>
        <p:blipFill>
          <a:blip r:embed="rId3">
            <a:alphaModFix/>
          </a:blip>
          <a:stretch>
            <a:fillRect/>
          </a:stretch>
        </p:blipFill>
        <p:spPr>
          <a:xfrm>
            <a:off x="4886450" y="2749850"/>
            <a:ext cx="4257550" cy="2393650"/>
          </a:xfrm>
          <a:prstGeom prst="rect">
            <a:avLst/>
          </a:prstGeom>
          <a:noFill/>
          <a:ln>
            <a:noFill/>
          </a:ln>
        </p:spPr>
      </p:pic>
      <p:pic>
        <p:nvPicPr>
          <p:cNvPr id="124" name="Google Shape;124;p21"/>
          <p:cNvPicPr preferRelativeResize="0"/>
          <p:nvPr/>
        </p:nvPicPr>
        <p:blipFill>
          <a:blip r:embed="rId4">
            <a:alphaModFix/>
          </a:blip>
          <a:stretch>
            <a:fillRect/>
          </a:stretch>
        </p:blipFill>
        <p:spPr>
          <a:xfrm>
            <a:off x="4886450" y="0"/>
            <a:ext cx="4257550" cy="3243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